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13"/>
  </p:notesMasterIdLst>
  <p:handoutMasterIdLst>
    <p:handoutMasterId r:id="rId114"/>
  </p:handoutMasterIdLst>
  <p:sldIdLst>
    <p:sldId id="478" r:id="rId5"/>
    <p:sldId id="516" r:id="rId6"/>
    <p:sldId id="490" r:id="rId7"/>
    <p:sldId id="705" r:id="rId8"/>
    <p:sldId id="706" r:id="rId9"/>
    <p:sldId id="708" r:id="rId10"/>
    <p:sldId id="709" r:id="rId11"/>
    <p:sldId id="592" r:id="rId12"/>
    <p:sldId id="593" r:id="rId13"/>
    <p:sldId id="626" r:id="rId14"/>
    <p:sldId id="627" r:id="rId15"/>
    <p:sldId id="630" r:id="rId16"/>
    <p:sldId id="628" r:id="rId17"/>
    <p:sldId id="629" r:id="rId18"/>
    <p:sldId id="619" r:id="rId19"/>
    <p:sldId id="618" r:id="rId20"/>
    <p:sldId id="543" r:id="rId21"/>
    <p:sldId id="495" r:id="rId22"/>
    <p:sldId id="546" r:id="rId23"/>
    <p:sldId id="544" r:id="rId24"/>
    <p:sldId id="545" r:id="rId25"/>
    <p:sldId id="555" r:id="rId26"/>
    <p:sldId id="499" r:id="rId27"/>
    <p:sldId id="497" r:id="rId28"/>
    <p:sldId id="547" r:id="rId29"/>
    <p:sldId id="556" r:id="rId30"/>
    <p:sldId id="519" r:id="rId31"/>
    <p:sldId id="710" r:id="rId32"/>
    <p:sldId id="711" r:id="rId33"/>
    <p:sldId id="712" r:id="rId34"/>
    <p:sldId id="726" r:id="rId35"/>
    <p:sldId id="500" r:id="rId36"/>
    <p:sldId id="501" r:id="rId37"/>
    <p:sldId id="651" r:id="rId38"/>
    <p:sldId id="503" r:id="rId39"/>
    <p:sldId id="496" r:id="rId40"/>
    <p:sldId id="713" r:id="rId41"/>
    <p:sldId id="714" r:id="rId42"/>
    <p:sldId id="505" r:id="rId43"/>
    <p:sldId id="582" r:id="rId44"/>
    <p:sldId id="518" r:id="rId45"/>
    <p:sldId id="509" r:id="rId46"/>
    <p:sldId id="587" r:id="rId47"/>
    <p:sldId id="588" r:id="rId48"/>
    <p:sldId id="584" r:id="rId49"/>
    <p:sldId id="691" r:id="rId50"/>
    <p:sldId id="70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5" r:id="rId62"/>
    <p:sldId id="676" r:id="rId63"/>
    <p:sldId id="677" r:id="rId64"/>
    <p:sldId id="595" r:id="rId65"/>
    <p:sldId id="597" r:id="rId66"/>
    <p:sldId id="664" r:id="rId67"/>
    <p:sldId id="650" r:id="rId68"/>
    <p:sldId id="596" r:id="rId69"/>
    <p:sldId id="585" r:id="rId70"/>
    <p:sldId id="694" r:id="rId71"/>
    <p:sldId id="695" r:id="rId72"/>
    <p:sldId id="696" r:id="rId73"/>
    <p:sldId id="697" r:id="rId74"/>
    <p:sldId id="698" r:id="rId75"/>
    <p:sldId id="699" r:id="rId76"/>
    <p:sldId id="700" r:id="rId77"/>
    <p:sldId id="701" r:id="rId78"/>
    <p:sldId id="702" r:id="rId79"/>
    <p:sldId id="715" r:id="rId80"/>
    <p:sldId id="716" r:id="rId81"/>
    <p:sldId id="717" r:id="rId82"/>
    <p:sldId id="718" r:id="rId83"/>
    <p:sldId id="719" r:id="rId84"/>
    <p:sldId id="720" r:id="rId85"/>
    <p:sldId id="679" r:id="rId86"/>
    <p:sldId id="681" r:id="rId87"/>
    <p:sldId id="680" r:id="rId88"/>
    <p:sldId id="683" r:id="rId89"/>
    <p:sldId id="682" r:id="rId90"/>
    <p:sldId id="634" r:id="rId91"/>
    <p:sldId id="686" r:id="rId92"/>
    <p:sldId id="689" r:id="rId93"/>
    <p:sldId id="636" r:id="rId94"/>
    <p:sldId id="637" r:id="rId95"/>
    <p:sldId id="638" r:id="rId96"/>
    <p:sldId id="640" r:id="rId97"/>
    <p:sldId id="641" r:id="rId98"/>
    <p:sldId id="643" r:id="rId99"/>
    <p:sldId id="644" r:id="rId100"/>
    <p:sldId id="645" r:id="rId101"/>
    <p:sldId id="685" r:id="rId102"/>
    <p:sldId id="589" r:id="rId103"/>
    <p:sldId id="721" r:id="rId104"/>
    <p:sldId id="722" r:id="rId105"/>
    <p:sldId id="723" r:id="rId106"/>
    <p:sldId id="724" r:id="rId107"/>
    <p:sldId id="725" r:id="rId108"/>
    <p:sldId id="624" r:id="rId109"/>
    <p:sldId id="625" r:id="rId110"/>
    <p:sldId id="492" r:id="rId111"/>
    <p:sldId id="479" r:id="rId112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64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768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4824" userDrawn="1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4872" userDrawn="1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  <p15:guide id="35" orient="horz" pos="577">
          <p15:clr>
            <a:srgbClr val="A4A3A4"/>
          </p15:clr>
        </p15:guide>
        <p15:guide id="36" orient="horz" pos="585">
          <p15:clr>
            <a:srgbClr val="A4A3A4"/>
          </p15:clr>
        </p15:guide>
        <p15:guide id="37" orient="horz" pos="864">
          <p15:clr>
            <a:srgbClr val="A4A3A4"/>
          </p15:clr>
        </p15:guide>
        <p15:guide id="38" orient="horz" pos="584">
          <p15:clr>
            <a:srgbClr val="A4A3A4"/>
          </p15:clr>
        </p15:guide>
        <p15:guide id="39" orient="horz" pos="570">
          <p15:clr>
            <a:srgbClr val="A4A3A4"/>
          </p15:clr>
        </p15:guide>
        <p15:guide id="40" orient="horz" pos="562">
          <p15:clr>
            <a:srgbClr val="A4A3A4"/>
          </p15:clr>
        </p15:guide>
        <p15:guide id="41" orient="horz" pos="547">
          <p15:clr>
            <a:srgbClr val="A4A3A4"/>
          </p15:clr>
        </p15:guide>
        <p15:guide id="42" pos="472">
          <p15:clr>
            <a:srgbClr val="A4A3A4"/>
          </p15:clr>
        </p15:guide>
        <p15:guide id="43" pos="566">
          <p15:clr>
            <a:srgbClr val="A4A3A4"/>
          </p15:clr>
        </p15:guide>
        <p15:guide id="44" pos="936" userDrawn="1">
          <p15:clr>
            <a:srgbClr val="A4A3A4"/>
          </p15:clr>
        </p15:guide>
        <p15:guide id="45" pos="2880" userDrawn="1">
          <p15:clr>
            <a:srgbClr val="A4A3A4"/>
          </p15:clr>
        </p15:guide>
        <p15:guide id="46" orient="horz" pos="812">
          <p15:clr>
            <a:srgbClr val="A4A3A4"/>
          </p15:clr>
        </p15:guide>
        <p15:guide id="47" orient="horz" pos="667">
          <p15:clr>
            <a:srgbClr val="A4A3A4"/>
          </p15:clr>
        </p15:guide>
        <p15:guide id="48" orient="horz" pos="708">
          <p15:clr>
            <a:srgbClr val="A4A3A4"/>
          </p15:clr>
        </p15:guide>
        <p15:guide id="49" orient="horz" pos="8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8C341"/>
    <a:srgbClr val="1EA2B6"/>
    <a:srgbClr val="1EB0C8"/>
    <a:srgbClr val="08ABB7"/>
    <a:srgbClr val="1CA5B9"/>
    <a:srgbClr val="1EBAC8"/>
    <a:srgbClr val="1CA0B4"/>
    <a:srgbClr val="1CABB6"/>
    <a:srgbClr val="666666"/>
    <a:srgbClr val="464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 autoAdjust="0"/>
    <p:restoredTop sz="93068" autoAdjust="0"/>
  </p:normalViewPr>
  <p:slideViewPr>
    <p:cSldViewPr snapToGrid="0">
      <p:cViewPr varScale="1">
        <p:scale>
          <a:sx n="39" d="100"/>
          <a:sy n="39" d="100"/>
        </p:scale>
        <p:origin x="60" y="102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64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768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4824"/>
        <p:guide pos="391"/>
        <p:guide pos="3158"/>
        <p:guide pos="5474"/>
        <p:guide pos="3987"/>
        <p:guide pos="218"/>
        <p:guide pos="257"/>
        <p:guide pos="4872"/>
        <p:guide pos="5166"/>
        <p:guide pos="485"/>
        <p:guide orient="horz" pos="577"/>
        <p:guide orient="horz" pos="585"/>
        <p:guide orient="horz" pos="864"/>
        <p:guide orient="horz" pos="584"/>
        <p:guide orient="horz" pos="570"/>
        <p:guide orient="horz" pos="562"/>
        <p:guide orient="horz" pos="547"/>
        <p:guide pos="472"/>
        <p:guide pos="566"/>
        <p:guide pos="936"/>
        <p:guide pos="2880"/>
        <p:guide orient="horz" pos="812"/>
        <p:guide orient="horz" pos="667"/>
        <p:guide orient="horz" pos="708"/>
        <p:guide orient="horz" pos="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Source of information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Posters</c:v>
                </c:pt>
                <c:pt idx="1">
                  <c:v>Newsletter</c:v>
                </c:pt>
                <c:pt idx="2">
                  <c:v>Social networks</c:v>
                </c:pt>
                <c:pt idx="3">
                  <c:v>Friends/Colleagues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0.44</c:v>
                </c:pt>
                <c:pt idx="1">
                  <c:v>0.22</c:v>
                </c:pt>
                <c:pt idx="2">
                  <c:v>0.15</c:v>
                </c:pt>
                <c:pt idx="3">
                  <c:v>0.62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7547296"/>
        <c:axId val="227545616"/>
      </c:barChart>
      <c:catAx>
        <c:axId val="227547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545616"/>
        <c:crosses val="autoZero"/>
        <c:auto val="1"/>
        <c:lblAlgn val="ctr"/>
        <c:lblOffset val="100"/>
        <c:noMultiLvlLbl val="0"/>
      </c:catAx>
      <c:valAx>
        <c:axId val="227545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54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What is important?
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Agenda</c:v>
                </c:pt>
                <c:pt idx="1">
                  <c:v>Communication</c:v>
                </c:pt>
                <c:pt idx="2">
                  <c:v>Snaks &amp; Drinks</c:v>
                </c:pt>
                <c:pt idx="3">
                  <c:v>Afterparty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0.97</c:v>
                </c:pt>
                <c:pt idx="1">
                  <c:v>0.6</c:v>
                </c:pt>
                <c:pt idx="2">
                  <c:v>0.25</c:v>
                </c:pt>
                <c:pt idx="3">
                  <c:v>0.24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26743344"/>
        <c:axId val="226741104"/>
      </c:barChart>
      <c:catAx>
        <c:axId val="226743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741104"/>
        <c:crosses val="autoZero"/>
        <c:auto val="1"/>
        <c:lblAlgn val="ctr"/>
        <c:lblOffset val="100"/>
        <c:noMultiLvlLbl val="0"/>
      </c:catAx>
      <c:valAx>
        <c:axId val="2267411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74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would you rate your overall experience of the </a:t>
            </a:r>
            <a:r>
              <a:rPr lang="en-US" dirty="0" smtClean="0"/>
              <a:t>RSConf`16</a:t>
            </a:r>
            <a:r>
              <a:rPr lang="en-US" dirty="0"/>
              <a:t>?</a:t>
            </a:r>
          </a:p>
        </c:rich>
      </c:tx>
      <c:layout>
        <c:manualLayout>
          <c:xMode val="edge"/>
          <c:yMode val="edge"/>
          <c:x val="0.15869161371304921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938482370719857E-2"/>
          <c:y val="0.15781638758685804"/>
          <c:w val="0.34043386738533404"/>
          <c:h val="0.8391829884039522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799-4368-A817-FF3062A458D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799-4368-A817-FF3062A458D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7C-4E85-BBA6-617B6CED6B6B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>
                        <a:solidFill>
                          <a:srgbClr val="FFFFFF"/>
                        </a:solidFill>
                      </a:rPr>
                      <a:t>84%</a:t>
                    </a:r>
                    <a:endParaRPr lang="en-US" b="1" dirty="0">
                      <a:solidFill>
                        <a:srgbClr val="FFFFFF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2799-4368-A817-FF3062A458D4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>
                        <a:solidFill>
                          <a:srgbClr val="FFFFFF"/>
                        </a:solidFill>
                      </a:rPr>
                      <a:t>15%</a:t>
                    </a:r>
                    <a:endParaRPr lang="en-US" b="1" dirty="0">
                      <a:solidFill>
                        <a:srgbClr val="FFFFFF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2799-4368-A817-FF3062A458D4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1%</a:t>
                    </a:r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187C-4E85-BBA6-617B6CED6B6B}"/>
                </c:ext>
                <c:ext xmlns:c15="http://schemas.microsoft.com/office/drawing/2012/chart" uri="{CE6537A1-D6FC-4f65-9D91-7224C49458BB}"/>
              </c:extLst>
            </c:dLbl>
            <c:spPr>
              <a:solidFill>
                <a:prstClr val="white"/>
              </a:solidFill>
              <a:ln>
                <a:solidFill>
                  <a:srgbClr val="464547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awesome</c:v>
                </c:pt>
                <c:pt idx="1">
                  <c:v>good</c:v>
                </c:pt>
                <c:pt idx="2">
                  <c:v>so-so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84</c:v>
                </c:pt>
                <c:pt idx="1">
                  <c:v>15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87C-4E85-BBA6-617B6CED6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335104062096752"/>
          <c:y val="0.72389910841674221"/>
          <c:w val="0.57115656373580692"/>
          <c:h val="0.256323113863158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Kvmfkvmkfmv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Vflmflkbmflm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bflbmlfmlf</a:t>
            </a:r>
            <a:endParaRPr lang="en-US" dirty="0"/>
          </a:p>
        </c:rich>
      </c:tx>
      <c:layout>
        <c:manualLayout>
          <c:xMode val="edge"/>
          <c:yMode val="edge"/>
          <c:x val="0.59809251267936803"/>
          <c:y val="0.274049701400813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415543189236091E-2"/>
          <c:y val="8.2734277614032431E-2"/>
          <c:w val="0.34043386738533404"/>
          <c:h val="0.839182988403952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684075500369463"/>
          <c:y val="0.71558542023663874"/>
          <c:w val="0.36248446781909593"/>
          <c:h val="0.168037309305481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Level</a:t>
            </a:r>
            <a:r>
              <a:rPr lang="en-US" baseline="0" dirty="0" smtClean="0"/>
              <a:t> of organization</a:t>
            </a:r>
            <a:endParaRPr lang="ru-RU" dirty="0"/>
          </a:p>
        </c:rich>
      </c:tx>
      <c:layout>
        <c:manualLayout>
          <c:xMode val="edge"/>
          <c:yMode val="edge"/>
          <c:x val="0.21291949274710417"/>
          <c:y val="0.800501421697287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29480494140343"/>
          <c:y val="7.7683166463928144E-2"/>
          <c:w val="0.61707120304155805"/>
          <c:h val="0.738120452125476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F47-4AE5-A381-2991196145E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F47-4AE5-A381-2991196145E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F47-4AE5-A381-2991196145E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F47-4AE5-A381-2991196145EB}"/>
              </c:ext>
            </c:extLst>
          </c:dPt>
          <c:dLbls>
            <c:dLbl>
              <c:idx val="0"/>
              <c:layout>
                <c:manualLayout>
                  <c:x val="-8.5164835164835168E-2"/>
                  <c:y val="-0.1541577428564594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F47-4AE5-A381-2991196145EB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5934065934065936E-2"/>
                  <c:y val="0.1360215378145230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F47-4AE5-A381-2991196145EB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5.5853396473614238E-2"/>
                  <c:y val="1.785378390201224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F47-4AE5-A381-2991196145EB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8.3327614690711968E-2"/>
                  <c:y val="7.9360783027121618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DF47-4AE5-A381-2991196145EB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excellent</c:v>
                </c:pt>
                <c:pt idx="1">
                  <c:v>good</c:v>
                </c:pt>
                <c:pt idx="2">
                  <c:v>middling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82.8</c:v>
                </c:pt>
                <c:pt idx="1">
                  <c:v>14.6</c:v>
                </c:pt>
                <c:pt idx="2">
                  <c:v>1.3</c:v>
                </c:pt>
                <c:pt idx="3">
                  <c:v>1.3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F47-4AE5-A381-2991196145E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952567921106495"/>
          <c:y val="0.90708005249343837"/>
          <c:w val="0.7409483990912572"/>
          <c:h val="6.86143919510061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Would you like to attend</a:t>
            </a:r>
            <a:r>
              <a:rPr lang="en-US" baseline="0" dirty="0" smtClean="0"/>
              <a:t> the conference in the next year?</a:t>
            </a:r>
            <a:r>
              <a:rPr lang="en-US" dirty="0" smtClean="0"/>
              <a:t> </a:t>
            </a:r>
            <a:r>
              <a:rPr lang="en-US" baseline="0" dirty="0" smtClean="0"/>
              <a:t>  </a:t>
            </a:r>
            <a:endParaRPr lang="ru-RU" dirty="0"/>
          </a:p>
        </c:rich>
      </c:tx>
      <c:layout>
        <c:manualLayout>
          <c:xMode val="edge"/>
          <c:yMode val="edge"/>
          <c:x val="0.17275133054994671"/>
          <c:y val="0.708868311848905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515529407886995"/>
          <c:y val="0.12354330967689149"/>
          <c:w val="0.47585535519515082"/>
          <c:h val="0.5764120129100572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6C7-4C69-BF8D-4603864371C9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6C7-4C69-BF8D-4603864371C9}"/>
              </c:ext>
            </c:extLst>
          </c:dPt>
          <c:dLbls>
            <c:dLbl>
              <c:idx val="0"/>
              <c:layout>
                <c:manualLayout>
                  <c:x val="-8.7912087912087961E-2"/>
                  <c:y val="-0.2720430756290460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6C7-4C69-BF8D-4603864371C9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5.6313789973075727E-3"/>
                  <c:y val="-2.607541401116297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6C7-4C69-BF8D-4603864371C9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possibly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96.7</c:v>
                </c:pt>
                <c:pt idx="1">
                  <c:v>3.3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6C7-4C69-BF8D-4603864371C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6736060996508729"/>
          <c:y val="0.88248687583418695"/>
          <c:w val="0.32423637725527316"/>
          <c:h val="7.46632956635354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Kvmfkvmkfmv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Vflmflkbmflm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bflbmlfmlf</a:t>
            </a:r>
            <a:endParaRPr lang="en-US" dirty="0"/>
          </a:p>
        </c:rich>
      </c:tx>
      <c:layout>
        <c:manualLayout>
          <c:xMode val="edge"/>
          <c:yMode val="edge"/>
          <c:x val="0.59809251267936803"/>
          <c:y val="0.274049701400813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415543189236091E-2"/>
          <c:y val="8.2734277614032431E-2"/>
          <c:w val="0.34043386738533404"/>
          <c:h val="0.839182988403952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684075500369463"/>
          <c:y val="0.71558542023663874"/>
          <c:w val="0.36248446781909593"/>
          <c:h val="0.168037309305481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Kvmfkvmkfmv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Vflmflkbmflm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bflbmlfmlf</a:t>
            </a:r>
            <a:endParaRPr lang="en-US" dirty="0"/>
          </a:p>
        </c:rich>
      </c:tx>
      <c:layout>
        <c:manualLayout>
          <c:xMode val="edge"/>
          <c:yMode val="edge"/>
          <c:x val="0.59809251267936803"/>
          <c:y val="0.274049701400813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415543189236091E-2"/>
          <c:y val="8.2734277614032431E-2"/>
          <c:w val="0.34043386738533404"/>
          <c:h val="0.839182988403952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684075500369463"/>
          <c:y val="0.71558542023663874"/>
          <c:w val="0.36248446781909593"/>
          <c:h val="0.168037309305481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96FEC-6733-4843-B5CF-B1461FF13EA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1959157-9E73-4C91-8C15-8A498C94F805}">
      <dgm:prSet phldrT="[Text]" custT="1"/>
      <dgm:spPr/>
      <dgm:t>
        <a:bodyPr/>
        <a:lstStyle/>
        <a:p>
          <a:r>
            <a:rPr lang="en-US" sz="2000" dirty="0" smtClean="0"/>
            <a:t>Title</a:t>
          </a:r>
        </a:p>
      </dgm:t>
    </dgm:pt>
    <dgm:pt modelId="{A5ED41DC-17D4-4413-A323-410A027E6BDD}" type="parTrans" cxnId="{7E861D4D-6619-457F-A67D-1430FFCD5961}">
      <dgm:prSet/>
      <dgm:spPr/>
      <dgm:t>
        <a:bodyPr/>
        <a:lstStyle/>
        <a:p>
          <a:endParaRPr lang="en-US" sz="2000"/>
        </a:p>
      </dgm:t>
    </dgm:pt>
    <dgm:pt modelId="{A8556B46-6EAC-4184-963A-0F07C7A3B2FC}" type="sibTrans" cxnId="{7E861D4D-6619-457F-A67D-1430FFCD5961}">
      <dgm:prSet custT="1"/>
      <dgm:spPr/>
      <dgm:t>
        <a:bodyPr/>
        <a:lstStyle/>
        <a:p>
          <a:endParaRPr lang="en-US" sz="2000"/>
        </a:p>
      </dgm:t>
    </dgm:pt>
    <dgm:pt modelId="{C63C85BF-DC8B-4F53-BD03-90F2DCEA21D5}">
      <dgm:prSet phldrT="[Text]" custT="1"/>
      <dgm:spPr/>
      <dgm:t>
        <a:bodyPr/>
        <a:lstStyle/>
        <a:p>
          <a:r>
            <a:rPr lang="en-US" sz="2000" dirty="0" smtClean="0"/>
            <a:t>Description</a:t>
          </a:r>
        </a:p>
        <a:p>
          <a:r>
            <a:rPr lang="en-US" sz="2000" dirty="0" smtClean="0"/>
            <a:t>Speaker photo</a:t>
          </a:r>
          <a:endParaRPr lang="en-US" sz="2000" dirty="0"/>
        </a:p>
      </dgm:t>
    </dgm:pt>
    <dgm:pt modelId="{BBB59D73-14E8-4F17-8095-F4929561C681}" type="parTrans" cxnId="{AF1D701D-4017-4CBB-8FD1-13A557D63790}">
      <dgm:prSet/>
      <dgm:spPr/>
      <dgm:t>
        <a:bodyPr/>
        <a:lstStyle/>
        <a:p>
          <a:endParaRPr lang="en-US" sz="2000"/>
        </a:p>
      </dgm:t>
    </dgm:pt>
    <dgm:pt modelId="{8EEB4D5B-3C72-4447-8838-DE57FBF50890}" type="sibTrans" cxnId="{AF1D701D-4017-4CBB-8FD1-13A557D63790}">
      <dgm:prSet custT="1"/>
      <dgm:spPr/>
      <dgm:t>
        <a:bodyPr/>
        <a:lstStyle/>
        <a:p>
          <a:endParaRPr lang="en-US" sz="2000"/>
        </a:p>
      </dgm:t>
    </dgm:pt>
    <dgm:pt modelId="{6D0B4029-9863-4BE2-A68C-2740A81D68D3}">
      <dgm:prSet phldrT="[Text]" custT="1"/>
      <dgm:spPr/>
      <dgm:t>
        <a:bodyPr/>
        <a:lstStyle/>
        <a:p>
          <a:r>
            <a:rPr lang="en-US" sz="2000" dirty="0" smtClean="0"/>
            <a:t>Final version</a:t>
          </a:r>
          <a:endParaRPr lang="en-US" sz="2000" dirty="0"/>
        </a:p>
      </dgm:t>
    </dgm:pt>
    <dgm:pt modelId="{AD426C3E-B0B9-4A17-BBD3-DD7B32C5B115}" type="parTrans" cxnId="{82B298B9-C050-478E-889C-A6B1255D059B}">
      <dgm:prSet/>
      <dgm:spPr/>
      <dgm:t>
        <a:bodyPr/>
        <a:lstStyle/>
        <a:p>
          <a:endParaRPr lang="en-US" sz="2000"/>
        </a:p>
      </dgm:t>
    </dgm:pt>
    <dgm:pt modelId="{E85D5E7B-285C-411E-916B-102E50DD3F6C}" type="sibTrans" cxnId="{82B298B9-C050-478E-889C-A6B1255D059B}">
      <dgm:prSet/>
      <dgm:spPr/>
      <dgm:t>
        <a:bodyPr/>
        <a:lstStyle/>
        <a:p>
          <a:endParaRPr lang="en-US" sz="2000"/>
        </a:p>
      </dgm:t>
    </dgm:pt>
    <dgm:pt modelId="{B64A6323-92C6-4F74-BF0E-E72F4CB51E74}">
      <dgm:prSet custT="1"/>
      <dgm:spPr/>
      <dgm:t>
        <a:bodyPr/>
        <a:lstStyle/>
        <a:p>
          <a:r>
            <a:rPr lang="en-US" sz="2000" dirty="0" smtClean="0"/>
            <a:t>Plan</a:t>
          </a:r>
          <a:endParaRPr lang="en-US" sz="2000" dirty="0"/>
        </a:p>
      </dgm:t>
    </dgm:pt>
    <dgm:pt modelId="{DE87F44D-C15B-4050-BDA0-CE62B510597E}" type="parTrans" cxnId="{C68F92E4-3FBA-4004-82F2-F13B8C4E9352}">
      <dgm:prSet/>
      <dgm:spPr/>
      <dgm:t>
        <a:bodyPr/>
        <a:lstStyle/>
        <a:p>
          <a:endParaRPr lang="en-US" sz="2000"/>
        </a:p>
      </dgm:t>
    </dgm:pt>
    <dgm:pt modelId="{70CB53B7-767B-4EA8-9C2B-5D6B78E24144}" type="sibTrans" cxnId="{C68F92E4-3FBA-4004-82F2-F13B8C4E9352}">
      <dgm:prSet custT="1"/>
      <dgm:spPr/>
      <dgm:t>
        <a:bodyPr/>
        <a:lstStyle/>
        <a:p>
          <a:endParaRPr lang="en-US" sz="2000"/>
        </a:p>
      </dgm:t>
    </dgm:pt>
    <dgm:pt modelId="{AED09B7E-569A-47D4-9D77-D29217F1DE69}">
      <dgm:prSet phldrT="[Text]" custT="1"/>
      <dgm:spPr/>
      <dgm:t>
        <a:bodyPr/>
        <a:lstStyle/>
        <a:p>
          <a:r>
            <a:rPr lang="en-US" sz="2000" dirty="0" smtClean="0"/>
            <a:t>Dry run</a:t>
          </a:r>
          <a:endParaRPr lang="en-US" sz="2000" dirty="0"/>
        </a:p>
      </dgm:t>
    </dgm:pt>
    <dgm:pt modelId="{3C4726E4-04A8-47D8-962A-D1B7B5EDC414}" type="parTrans" cxnId="{C4C9559F-1C7A-4824-B2D5-05729E97CBA0}">
      <dgm:prSet/>
      <dgm:spPr/>
      <dgm:t>
        <a:bodyPr/>
        <a:lstStyle/>
        <a:p>
          <a:endParaRPr lang="en-US" sz="2000"/>
        </a:p>
      </dgm:t>
    </dgm:pt>
    <dgm:pt modelId="{554F5ACC-717F-4633-8D0B-B5F81506256F}" type="sibTrans" cxnId="{C4C9559F-1C7A-4824-B2D5-05729E97CBA0}">
      <dgm:prSet custT="1"/>
      <dgm:spPr/>
      <dgm:t>
        <a:bodyPr/>
        <a:lstStyle/>
        <a:p>
          <a:endParaRPr lang="en-US" sz="2000"/>
        </a:p>
      </dgm:t>
    </dgm:pt>
    <dgm:pt modelId="{F32C3CF8-FFBD-429E-A91A-7BAB290AA687}">
      <dgm:prSet custT="1"/>
      <dgm:spPr/>
      <dgm:t>
        <a:bodyPr/>
        <a:lstStyle/>
        <a:p>
          <a:r>
            <a:rPr lang="en-US" sz="2000" dirty="0" smtClean="0"/>
            <a:t>Draft</a:t>
          </a:r>
          <a:endParaRPr lang="en-US" sz="2000" dirty="0"/>
        </a:p>
      </dgm:t>
    </dgm:pt>
    <dgm:pt modelId="{783C7242-2567-472E-BC74-88F400BFBFC4}" type="parTrans" cxnId="{D0638BA5-41C3-412D-B22C-6E2213CB8903}">
      <dgm:prSet/>
      <dgm:spPr/>
      <dgm:t>
        <a:bodyPr/>
        <a:lstStyle/>
        <a:p>
          <a:endParaRPr lang="en-US" sz="2000"/>
        </a:p>
      </dgm:t>
    </dgm:pt>
    <dgm:pt modelId="{BB05B075-2CA8-4ABC-A60A-0748D8205550}" type="sibTrans" cxnId="{D0638BA5-41C3-412D-B22C-6E2213CB8903}">
      <dgm:prSet custT="1"/>
      <dgm:spPr/>
      <dgm:t>
        <a:bodyPr/>
        <a:lstStyle/>
        <a:p>
          <a:endParaRPr lang="en-US" sz="2000"/>
        </a:p>
      </dgm:t>
    </dgm:pt>
    <dgm:pt modelId="{92066E33-A3C3-4424-BBEB-6886495C24F9}" type="pres">
      <dgm:prSet presAssocID="{D6896FEC-6733-4843-B5CF-B1461FF13EAD}" presName="Name0" presStyleCnt="0">
        <dgm:presLayoutVars>
          <dgm:dir/>
          <dgm:resizeHandles val="exact"/>
        </dgm:presLayoutVars>
      </dgm:prSet>
      <dgm:spPr/>
    </dgm:pt>
    <dgm:pt modelId="{8705E23E-25D0-405E-83E0-18D4923D387D}" type="pres">
      <dgm:prSet presAssocID="{81959157-9E73-4C91-8C15-8A498C94F805}" presName="node" presStyleLbl="node1" presStyleIdx="0" presStyleCnt="6" custScaleX="658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F5281-01F8-49F7-86A4-D9B7A0A7F2A9}" type="pres">
      <dgm:prSet presAssocID="{A8556B46-6EAC-4184-963A-0F07C7A3B2F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FDED2DD-D369-4018-9ADC-F62060254C75}" type="pres">
      <dgm:prSet presAssocID="{A8556B46-6EAC-4184-963A-0F07C7A3B2F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86AED0D-444E-499F-8927-3172CC85617D}" type="pres">
      <dgm:prSet presAssocID="{C63C85BF-DC8B-4F53-BD03-90F2DCEA21D5}" presName="node" presStyleLbl="node1" presStyleIdx="1" presStyleCnt="6" custScaleX="1439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C745B-10C0-42AF-B868-B8BFED6BA963}" type="pres">
      <dgm:prSet presAssocID="{8EEB4D5B-3C72-4447-8838-DE57FBF5089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F01A1E67-6993-4E0E-8DDD-74D9CC562F2C}" type="pres">
      <dgm:prSet presAssocID="{8EEB4D5B-3C72-4447-8838-DE57FBF5089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8654D25-E48E-44AE-9515-20273DB960EE}" type="pres">
      <dgm:prSet presAssocID="{B64A6323-92C6-4F74-BF0E-E72F4CB51E74}" presName="node" presStyleLbl="node1" presStyleIdx="2" presStyleCnt="6" custScaleX="618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DCCF9A-280C-44A8-85B2-9170EF65DF77}" type="pres">
      <dgm:prSet presAssocID="{70CB53B7-767B-4EA8-9C2B-5D6B78E24144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BEBBD52-3BC1-41A5-98EE-97B9C52091DF}" type="pres">
      <dgm:prSet presAssocID="{70CB53B7-767B-4EA8-9C2B-5D6B78E24144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46BB93C-D60D-41C3-826A-0803D9801E1F}" type="pres">
      <dgm:prSet presAssocID="{F32C3CF8-FFBD-429E-A91A-7BAB290AA687}" presName="node" presStyleLbl="node1" presStyleIdx="3" presStyleCnt="6" custScaleX="778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06B86-F06D-4C25-A543-9E4A22C259D5}" type="pres">
      <dgm:prSet presAssocID="{BB05B075-2CA8-4ABC-A60A-0748D820555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C3B8AAF-AD10-4C9F-9B1E-071434AFF818}" type="pres">
      <dgm:prSet presAssocID="{BB05B075-2CA8-4ABC-A60A-0748D820555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3AD7E3D-616E-481D-97A4-6F393BB4161D}" type="pres">
      <dgm:prSet presAssocID="{AED09B7E-569A-47D4-9D77-D29217F1DE69}" presName="node" presStyleLbl="node1" presStyleIdx="4" presStyleCnt="6" custScaleX="80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8F8F-3570-4662-9BE1-D9EA71B424BA}" type="pres">
      <dgm:prSet presAssocID="{554F5ACC-717F-4633-8D0B-B5F81506256F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6F4B951-2E22-46A7-83CC-8B52635E831B}" type="pres">
      <dgm:prSet presAssocID="{554F5ACC-717F-4633-8D0B-B5F81506256F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B9E28BF5-E8FD-44FD-B212-888518135DAA}" type="pres">
      <dgm:prSet presAssocID="{6D0B4029-9863-4BE2-A68C-2740A81D68D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FFB992-4215-4AB9-9D3B-87E0E055FD3C}" type="presOf" srcId="{554F5ACC-717F-4633-8D0B-B5F81506256F}" destId="{16F4B951-2E22-46A7-83CC-8B52635E831B}" srcOrd="1" destOrd="0" presId="urn:microsoft.com/office/officeart/2005/8/layout/process1"/>
    <dgm:cxn modelId="{07751F01-D235-49A3-AEDE-1EE1877DF0C2}" type="presOf" srcId="{F32C3CF8-FFBD-429E-A91A-7BAB290AA687}" destId="{E46BB93C-D60D-41C3-826A-0803D9801E1F}" srcOrd="0" destOrd="0" presId="urn:microsoft.com/office/officeart/2005/8/layout/process1"/>
    <dgm:cxn modelId="{879442C6-7D64-4AC5-9CAE-0824DCEB13D9}" type="presOf" srcId="{A8556B46-6EAC-4184-963A-0F07C7A3B2FC}" destId="{E14F5281-01F8-49F7-86A4-D9B7A0A7F2A9}" srcOrd="0" destOrd="0" presId="urn:microsoft.com/office/officeart/2005/8/layout/process1"/>
    <dgm:cxn modelId="{0594AE19-D480-4C19-92C2-392BC49539F3}" type="presOf" srcId="{A8556B46-6EAC-4184-963A-0F07C7A3B2FC}" destId="{0FDED2DD-D369-4018-9ADC-F62060254C75}" srcOrd="1" destOrd="0" presId="urn:microsoft.com/office/officeart/2005/8/layout/process1"/>
    <dgm:cxn modelId="{E795054B-16BF-43E1-809A-249CFF8F65E6}" type="presOf" srcId="{70CB53B7-767B-4EA8-9C2B-5D6B78E24144}" destId="{4BEBBD52-3BC1-41A5-98EE-97B9C52091DF}" srcOrd="1" destOrd="0" presId="urn:microsoft.com/office/officeart/2005/8/layout/process1"/>
    <dgm:cxn modelId="{ECBD99D1-9D63-4FD0-930A-E5904D69D635}" type="presOf" srcId="{8EEB4D5B-3C72-4447-8838-DE57FBF50890}" destId="{FD3C745B-10C0-42AF-B868-B8BFED6BA963}" srcOrd="0" destOrd="0" presId="urn:microsoft.com/office/officeart/2005/8/layout/process1"/>
    <dgm:cxn modelId="{7E861D4D-6619-457F-A67D-1430FFCD5961}" srcId="{D6896FEC-6733-4843-B5CF-B1461FF13EAD}" destId="{81959157-9E73-4C91-8C15-8A498C94F805}" srcOrd="0" destOrd="0" parTransId="{A5ED41DC-17D4-4413-A323-410A027E6BDD}" sibTransId="{A8556B46-6EAC-4184-963A-0F07C7A3B2FC}"/>
    <dgm:cxn modelId="{C1ED163A-7B36-4705-A3A5-1C3FBF9493C4}" type="presOf" srcId="{AED09B7E-569A-47D4-9D77-D29217F1DE69}" destId="{43AD7E3D-616E-481D-97A4-6F393BB4161D}" srcOrd="0" destOrd="0" presId="urn:microsoft.com/office/officeart/2005/8/layout/process1"/>
    <dgm:cxn modelId="{4711E29D-C245-49E8-9DA1-0E9050CCAECB}" type="presOf" srcId="{6D0B4029-9863-4BE2-A68C-2740A81D68D3}" destId="{B9E28BF5-E8FD-44FD-B212-888518135DAA}" srcOrd="0" destOrd="0" presId="urn:microsoft.com/office/officeart/2005/8/layout/process1"/>
    <dgm:cxn modelId="{278B042C-FE19-4810-AFAF-8F88920D109A}" type="presOf" srcId="{70CB53B7-767B-4EA8-9C2B-5D6B78E24144}" destId="{F8DCCF9A-280C-44A8-85B2-9170EF65DF77}" srcOrd="0" destOrd="0" presId="urn:microsoft.com/office/officeart/2005/8/layout/process1"/>
    <dgm:cxn modelId="{DF966C31-52EB-46F3-86EC-BE48222C51FC}" type="presOf" srcId="{C63C85BF-DC8B-4F53-BD03-90F2DCEA21D5}" destId="{686AED0D-444E-499F-8927-3172CC85617D}" srcOrd="0" destOrd="0" presId="urn:microsoft.com/office/officeart/2005/8/layout/process1"/>
    <dgm:cxn modelId="{82B298B9-C050-478E-889C-A6B1255D059B}" srcId="{D6896FEC-6733-4843-B5CF-B1461FF13EAD}" destId="{6D0B4029-9863-4BE2-A68C-2740A81D68D3}" srcOrd="5" destOrd="0" parTransId="{AD426C3E-B0B9-4A17-BBD3-DD7B32C5B115}" sibTransId="{E85D5E7B-285C-411E-916B-102E50DD3F6C}"/>
    <dgm:cxn modelId="{AF1D701D-4017-4CBB-8FD1-13A557D63790}" srcId="{D6896FEC-6733-4843-B5CF-B1461FF13EAD}" destId="{C63C85BF-DC8B-4F53-BD03-90F2DCEA21D5}" srcOrd="1" destOrd="0" parTransId="{BBB59D73-14E8-4F17-8095-F4929561C681}" sibTransId="{8EEB4D5B-3C72-4447-8838-DE57FBF50890}"/>
    <dgm:cxn modelId="{06773DEC-91D8-48B7-8009-90A3F3664AAF}" type="presOf" srcId="{D6896FEC-6733-4843-B5CF-B1461FF13EAD}" destId="{92066E33-A3C3-4424-BBEB-6886495C24F9}" srcOrd="0" destOrd="0" presId="urn:microsoft.com/office/officeart/2005/8/layout/process1"/>
    <dgm:cxn modelId="{A7FFC48A-FCF9-405F-A297-72DC924A0AC3}" type="presOf" srcId="{8EEB4D5B-3C72-4447-8838-DE57FBF50890}" destId="{F01A1E67-6993-4E0E-8DDD-74D9CC562F2C}" srcOrd="1" destOrd="0" presId="urn:microsoft.com/office/officeart/2005/8/layout/process1"/>
    <dgm:cxn modelId="{1EB1FF50-8A96-49E1-A19C-F97668672569}" type="presOf" srcId="{81959157-9E73-4C91-8C15-8A498C94F805}" destId="{8705E23E-25D0-405E-83E0-18D4923D387D}" srcOrd="0" destOrd="0" presId="urn:microsoft.com/office/officeart/2005/8/layout/process1"/>
    <dgm:cxn modelId="{D0638BA5-41C3-412D-B22C-6E2213CB8903}" srcId="{D6896FEC-6733-4843-B5CF-B1461FF13EAD}" destId="{F32C3CF8-FFBD-429E-A91A-7BAB290AA687}" srcOrd="3" destOrd="0" parTransId="{783C7242-2567-472E-BC74-88F400BFBFC4}" sibTransId="{BB05B075-2CA8-4ABC-A60A-0748D8205550}"/>
    <dgm:cxn modelId="{2C8E919C-FACD-4C9A-BC6A-1026E23DEA51}" type="presOf" srcId="{B64A6323-92C6-4F74-BF0E-E72F4CB51E74}" destId="{D8654D25-E48E-44AE-9515-20273DB960EE}" srcOrd="0" destOrd="0" presId="urn:microsoft.com/office/officeart/2005/8/layout/process1"/>
    <dgm:cxn modelId="{F6EBC122-7A50-465F-BAE7-9DFBBB4CE011}" type="presOf" srcId="{BB05B075-2CA8-4ABC-A60A-0748D8205550}" destId="{60106B86-F06D-4C25-A543-9E4A22C259D5}" srcOrd="0" destOrd="0" presId="urn:microsoft.com/office/officeart/2005/8/layout/process1"/>
    <dgm:cxn modelId="{A75DD230-5520-4891-993F-26AD9734BADC}" type="presOf" srcId="{BB05B075-2CA8-4ABC-A60A-0748D8205550}" destId="{BC3B8AAF-AD10-4C9F-9B1E-071434AFF818}" srcOrd="1" destOrd="0" presId="urn:microsoft.com/office/officeart/2005/8/layout/process1"/>
    <dgm:cxn modelId="{B019EEEA-AB8E-4311-B4E3-B5DF097F66CD}" type="presOf" srcId="{554F5ACC-717F-4633-8D0B-B5F81506256F}" destId="{3EE78F8F-3570-4662-9BE1-D9EA71B424BA}" srcOrd="0" destOrd="0" presId="urn:microsoft.com/office/officeart/2005/8/layout/process1"/>
    <dgm:cxn modelId="{C68F92E4-3FBA-4004-82F2-F13B8C4E9352}" srcId="{D6896FEC-6733-4843-B5CF-B1461FF13EAD}" destId="{B64A6323-92C6-4F74-BF0E-E72F4CB51E74}" srcOrd="2" destOrd="0" parTransId="{DE87F44D-C15B-4050-BDA0-CE62B510597E}" sibTransId="{70CB53B7-767B-4EA8-9C2B-5D6B78E24144}"/>
    <dgm:cxn modelId="{C4C9559F-1C7A-4824-B2D5-05729E97CBA0}" srcId="{D6896FEC-6733-4843-B5CF-B1461FF13EAD}" destId="{AED09B7E-569A-47D4-9D77-D29217F1DE69}" srcOrd="4" destOrd="0" parTransId="{3C4726E4-04A8-47D8-962A-D1B7B5EDC414}" sibTransId="{554F5ACC-717F-4633-8D0B-B5F81506256F}"/>
    <dgm:cxn modelId="{CD0B0979-E81A-45A0-8600-35CACE3C7514}" type="presParOf" srcId="{92066E33-A3C3-4424-BBEB-6886495C24F9}" destId="{8705E23E-25D0-405E-83E0-18D4923D387D}" srcOrd="0" destOrd="0" presId="urn:microsoft.com/office/officeart/2005/8/layout/process1"/>
    <dgm:cxn modelId="{6A2DE217-88E1-49A8-8376-8DD4115FF19D}" type="presParOf" srcId="{92066E33-A3C3-4424-BBEB-6886495C24F9}" destId="{E14F5281-01F8-49F7-86A4-D9B7A0A7F2A9}" srcOrd="1" destOrd="0" presId="urn:microsoft.com/office/officeart/2005/8/layout/process1"/>
    <dgm:cxn modelId="{291CBC24-43E4-43BF-BDB2-48D63BCBDB63}" type="presParOf" srcId="{E14F5281-01F8-49F7-86A4-D9B7A0A7F2A9}" destId="{0FDED2DD-D369-4018-9ADC-F62060254C75}" srcOrd="0" destOrd="0" presId="urn:microsoft.com/office/officeart/2005/8/layout/process1"/>
    <dgm:cxn modelId="{B9742478-9720-449A-9C78-C1A12E7ABA05}" type="presParOf" srcId="{92066E33-A3C3-4424-BBEB-6886495C24F9}" destId="{686AED0D-444E-499F-8927-3172CC85617D}" srcOrd="2" destOrd="0" presId="urn:microsoft.com/office/officeart/2005/8/layout/process1"/>
    <dgm:cxn modelId="{1AEB2633-3B28-438A-B0BA-C0DC4C4DD1A2}" type="presParOf" srcId="{92066E33-A3C3-4424-BBEB-6886495C24F9}" destId="{FD3C745B-10C0-42AF-B868-B8BFED6BA963}" srcOrd="3" destOrd="0" presId="urn:microsoft.com/office/officeart/2005/8/layout/process1"/>
    <dgm:cxn modelId="{2F9C108C-688B-4D01-B985-40D940B6A655}" type="presParOf" srcId="{FD3C745B-10C0-42AF-B868-B8BFED6BA963}" destId="{F01A1E67-6993-4E0E-8DDD-74D9CC562F2C}" srcOrd="0" destOrd="0" presId="urn:microsoft.com/office/officeart/2005/8/layout/process1"/>
    <dgm:cxn modelId="{58B7F3D1-B1AF-4C4D-89B9-19004BFB4237}" type="presParOf" srcId="{92066E33-A3C3-4424-BBEB-6886495C24F9}" destId="{D8654D25-E48E-44AE-9515-20273DB960EE}" srcOrd="4" destOrd="0" presId="urn:microsoft.com/office/officeart/2005/8/layout/process1"/>
    <dgm:cxn modelId="{EAA34B47-6D64-45A7-A533-24C08D689FA4}" type="presParOf" srcId="{92066E33-A3C3-4424-BBEB-6886495C24F9}" destId="{F8DCCF9A-280C-44A8-85B2-9170EF65DF77}" srcOrd="5" destOrd="0" presId="urn:microsoft.com/office/officeart/2005/8/layout/process1"/>
    <dgm:cxn modelId="{D0E3525C-F77A-421C-B2CC-CDD163AC6C36}" type="presParOf" srcId="{F8DCCF9A-280C-44A8-85B2-9170EF65DF77}" destId="{4BEBBD52-3BC1-41A5-98EE-97B9C52091DF}" srcOrd="0" destOrd="0" presId="urn:microsoft.com/office/officeart/2005/8/layout/process1"/>
    <dgm:cxn modelId="{081F6180-C015-484F-90C1-600F3F6788BC}" type="presParOf" srcId="{92066E33-A3C3-4424-BBEB-6886495C24F9}" destId="{E46BB93C-D60D-41C3-826A-0803D9801E1F}" srcOrd="6" destOrd="0" presId="urn:microsoft.com/office/officeart/2005/8/layout/process1"/>
    <dgm:cxn modelId="{39869961-F58B-48B2-8668-D9E0D3603F32}" type="presParOf" srcId="{92066E33-A3C3-4424-BBEB-6886495C24F9}" destId="{60106B86-F06D-4C25-A543-9E4A22C259D5}" srcOrd="7" destOrd="0" presId="urn:microsoft.com/office/officeart/2005/8/layout/process1"/>
    <dgm:cxn modelId="{56674B4B-7BFF-4E26-AA35-5E16CFBC88C6}" type="presParOf" srcId="{60106B86-F06D-4C25-A543-9E4A22C259D5}" destId="{BC3B8AAF-AD10-4C9F-9B1E-071434AFF818}" srcOrd="0" destOrd="0" presId="urn:microsoft.com/office/officeart/2005/8/layout/process1"/>
    <dgm:cxn modelId="{4A33D1EF-BD58-456A-BFDA-894DA547F3A7}" type="presParOf" srcId="{92066E33-A3C3-4424-BBEB-6886495C24F9}" destId="{43AD7E3D-616E-481D-97A4-6F393BB4161D}" srcOrd="8" destOrd="0" presId="urn:microsoft.com/office/officeart/2005/8/layout/process1"/>
    <dgm:cxn modelId="{9F5320F3-2C1D-426F-A67B-4216CA4997F3}" type="presParOf" srcId="{92066E33-A3C3-4424-BBEB-6886495C24F9}" destId="{3EE78F8F-3570-4662-9BE1-D9EA71B424BA}" srcOrd="9" destOrd="0" presId="urn:microsoft.com/office/officeart/2005/8/layout/process1"/>
    <dgm:cxn modelId="{0AE3129A-E263-49D1-A043-C9F33B449073}" type="presParOf" srcId="{3EE78F8F-3570-4662-9BE1-D9EA71B424BA}" destId="{16F4B951-2E22-46A7-83CC-8B52635E831B}" srcOrd="0" destOrd="0" presId="urn:microsoft.com/office/officeart/2005/8/layout/process1"/>
    <dgm:cxn modelId="{0423CCC7-E0E1-4354-91CD-2B1A1750DE02}" type="presParOf" srcId="{92066E33-A3C3-4424-BBEB-6886495C24F9}" destId="{B9E28BF5-E8FD-44FD-B212-888518135DA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5E23E-25D0-405E-83E0-18D4923D387D}">
      <dsp:nvSpPr>
        <dsp:cNvPr id="0" name=""/>
        <dsp:cNvSpPr/>
      </dsp:nvSpPr>
      <dsp:spPr>
        <a:xfrm>
          <a:off x="7680" y="2121549"/>
          <a:ext cx="792214" cy="122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Title</a:t>
          </a:r>
        </a:p>
      </dsp:txBody>
      <dsp:txXfrm>
        <a:off x="30883" y="2144752"/>
        <a:ext cx="745808" cy="1182430"/>
      </dsp:txXfrm>
    </dsp:sp>
    <dsp:sp modelId="{E14F5281-01F8-49F7-86A4-D9B7A0A7F2A9}">
      <dsp:nvSpPr>
        <dsp:cNvPr id="0" name=""/>
        <dsp:cNvSpPr/>
      </dsp:nvSpPr>
      <dsp:spPr>
        <a:xfrm>
          <a:off x="920142" y="2586861"/>
          <a:ext cx="254924" cy="2982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920142" y="2646504"/>
        <a:ext cx="178447" cy="178927"/>
      </dsp:txXfrm>
    </dsp:sp>
    <dsp:sp modelId="{686AED0D-444E-499F-8927-3172CC85617D}">
      <dsp:nvSpPr>
        <dsp:cNvPr id="0" name=""/>
        <dsp:cNvSpPr/>
      </dsp:nvSpPr>
      <dsp:spPr>
        <a:xfrm>
          <a:off x="1280884" y="2121549"/>
          <a:ext cx="1731178" cy="122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Description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Speaker photo</a:t>
          </a:r>
          <a:endParaRPr lang="en-US" sz="2000" kern="1200" dirty="0"/>
        </a:p>
      </dsp:txBody>
      <dsp:txXfrm>
        <a:off x="1316875" y="2157540"/>
        <a:ext cx="1659196" cy="1156854"/>
      </dsp:txXfrm>
    </dsp:sp>
    <dsp:sp modelId="{FD3C745B-10C0-42AF-B868-B8BFED6BA963}">
      <dsp:nvSpPr>
        <dsp:cNvPr id="0" name=""/>
        <dsp:cNvSpPr/>
      </dsp:nvSpPr>
      <dsp:spPr>
        <a:xfrm>
          <a:off x="3132310" y="2586861"/>
          <a:ext cx="254924" cy="2982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3132310" y="2646504"/>
        <a:ext cx="178447" cy="178927"/>
      </dsp:txXfrm>
    </dsp:sp>
    <dsp:sp modelId="{D8654D25-E48E-44AE-9515-20273DB960EE}">
      <dsp:nvSpPr>
        <dsp:cNvPr id="0" name=""/>
        <dsp:cNvSpPr/>
      </dsp:nvSpPr>
      <dsp:spPr>
        <a:xfrm>
          <a:off x="3493052" y="2121549"/>
          <a:ext cx="743141" cy="122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Plan</a:t>
          </a:r>
          <a:endParaRPr lang="en-US" sz="2000" kern="1200" dirty="0"/>
        </a:p>
      </dsp:txBody>
      <dsp:txXfrm>
        <a:off x="3514818" y="2143315"/>
        <a:ext cx="699609" cy="1185304"/>
      </dsp:txXfrm>
    </dsp:sp>
    <dsp:sp modelId="{F8DCCF9A-280C-44A8-85B2-9170EF65DF77}">
      <dsp:nvSpPr>
        <dsp:cNvPr id="0" name=""/>
        <dsp:cNvSpPr/>
      </dsp:nvSpPr>
      <dsp:spPr>
        <a:xfrm>
          <a:off x="4356441" y="2586861"/>
          <a:ext cx="254924" cy="2982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356441" y="2646504"/>
        <a:ext cx="178447" cy="178927"/>
      </dsp:txXfrm>
    </dsp:sp>
    <dsp:sp modelId="{E46BB93C-D60D-41C3-826A-0803D9801E1F}">
      <dsp:nvSpPr>
        <dsp:cNvPr id="0" name=""/>
        <dsp:cNvSpPr/>
      </dsp:nvSpPr>
      <dsp:spPr>
        <a:xfrm>
          <a:off x="4717183" y="2121549"/>
          <a:ext cx="935994" cy="122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Draft</a:t>
          </a:r>
          <a:endParaRPr lang="en-US" sz="2000" kern="1200" dirty="0"/>
        </a:p>
      </dsp:txBody>
      <dsp:txXfrm>
        <a:off x="4744597" y="2148963"/>
        <a:ext cx="881166" cy="1174008"/>
      </dsp:txXfrm>
    </dsp:sp>
    <dsp:sp modelId="{60106B86-F06D-4C25-A543-9E4A22C259D5}">
      <dsp:nvSpPr>
        <dsp:cNvPr id="0" name=""/>
        <dsp:cNvSpPr/>
      </dsp:nvSpPr>
      <dsp:spPr>
        <a:xfrm>
          <a:off x="5773425" y="2586861"/>
          <a:ext cx="254924" cy="2982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773425" y="2646504"/>
        <a:ext cx="178447" cy="178927"/>
      </dsp:txXfrm>
    </dsp:sp>
    <dsp:sp modelId="{43AD7E3D-616E-481D-97A4-6F393BB4161D}">
      <dsp:nvSpPr>
        <dsp:cNvPr id="0" name=""/>
        <dsp:cNvSpPr/>
      </dsp:nvSpPr>
      <dsp:spPr>
        <a:xfrm>
          <a:off x="6134167" y="2121549"/>
          <a:ext cx="962833" cy="122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Dry run</a:t>
          </a:r>
          <a:endParaRPr lang="en-US" sz="2000" kern="1200" dirty="0"/>
        </a:p>
      </dsp:txBody>
      <dsp:txXfrm>
        <a:off x="6162367" y="2149749"/>
        <a:ext cx="906433" cy="1172436"/>
      </dsp:txXfrm>
    </dsp:sp>
    <dsp:sp modelId="{3EE78F8F-3570-4662-9BE1-D9EA71B424BA}">
      <dsp:nvSpPr>
        <dsp:cNvPr id="0" name=""/>
        <dsp:cNvSpPr/>
      </dsp:nvSpPr>
      <dsp:spPr>
        <a:xfrm>
          <a:off x="7217248" y="2586861"/>
          <a:ext cx="254924" cy="2982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217248" y="2646504"/>
        <a:ext cx="178447" cy="178927"/>
      </dsp:txXfrm>
    </dsp:sp>
    <dsp:sp modelId="{B9E28BF5-E8FD-44FD-B212-888518135DAA}">
      <dsp:nvSpPr>
        <dsp:cNvPr id="0" name=""/>
        <dsp:cNvSpPr/>
      </dsp:nvSpPr>
      <dsp:spPr>
        <a:xfrm>
          <a:off x="7577990" y="2121549"/>
          <a:ext cx="1202474" cy="12288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Final version</a:t>
          </a:r>
          <a:endParaRPr lang="en-US" sz="2000" kern="1200" dirty="0"/>
        </a:p>
      </dsp:txBody>
      <dsp:txXfrm>
        <a:off x="7613209" y="2156768"/>
        <a:ext cx="1132036" cy="115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pPr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pPr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03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98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4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Text should be left aligned / icons should be broken into two columns</a:t>
            </a:r>
            <a:r>
              <a:rPr lang="en-US" baseline="0" dirty="0" smtClean="0"/>
              <a:t> three and three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6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9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6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8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1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53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1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344168" cy="277768"/>
          </a:xfrm>
          <a:prstGeom prst="rect">
            <a:avLst/>
          </a:prstGeom>
          <a:solidFill>
            <a:srgbClr val="88C341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cap="all" baseline="0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917779"/>
            <a:ext cx="833750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7"/>
            <a:ext cx="8332740" cy="3167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073150"/>
            <a:ext cx="2760662" cy="223138"/>
          </a:xfrm>
          <a:prstGeom prst="rect">
            <a:avLst/>
          </a:prstGeom>
          <a:solidFill>
            <a:srgbClr val="88C341"/>
          </a:solidFill>
        </p:spPr>
        <p:txBody>
          <a:bodyPr wrap="square" lIns="68580" tIns="34290" rIns="68580" bIns="34290">
            <a:spAutoFit/>
          </a:bodyPr>
          <a:lstStyle>
            <a:lvl1pPr marL="0" indent="0" algn="l">
              <a:buNone/>
              <a:defRPr sz="1000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AMET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0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321135"/>
            <a:ext cx="3840479" cy="24253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29779" indent="-129779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Char char="•"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321135"/>
            <a:ext cx="3921125" cy="273016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8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990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994" y="170914"/>
            <a:ext cx="8337502" cy="5436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600"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2"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6CEC488-3F46-4003-92A6-D65F12CC7337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80BFE8-B626-4CA1-95AF-FCFB525A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68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5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5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3200" b="1" baseline="0"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3200" b="1" baseline="0"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3986348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2968441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073744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1" cap="none" baseline="0">
                <a:solidFill>
                  <a:srgbClr val="FFFFFF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15120" cy="346249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1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94185" y="4926576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  <p:pic>
        <p:nvPicPr>
          <p:cNvPr id="9" name="Picture 8" descr="IT-week-logos_IT-week-knockout.eps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98" y="4919113"/>
            <a:ext cx="486848" cy="15402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4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5" r:id="rId5"/>
    <p:sldLayoutId id="2147483757" r:id="rId6"/>
    <p:sldLayoutId id="2147483711" r:id="rId7"/>
    <p:sldLayoutId id="2147483749" r:id="rId8"/>
    <p:sldLayoutId id="2147483811" r:id="rId9"/>
    <p:sldLayoutId id="2147483831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832" r:id="rId22"/>
    <p:sldLayoutId id="2147483833" r:id="rId23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13" Type="http://schemas.openxmlformats.org/officeDocument/2006/relationships/image" Target="../media/image112.jpg"/><Relationship Id="rId3" Type="http://schemas.openxmlformats.org/officeDocument/2006/relationships/image" Target="../media/image102.jpg"/><Relationship Id="rId7" Type="http://schemas.openxmlformats.org/officeDocument/2006/relationships/image" Target="../media/image106.jpg"/><Relationship Id="rId12" Type="http://schemas.openxmlformats.org/officeDocument/2006/relationships/image" Target="../media/image111.jpg"/><Relationship Id="rId17" Type="http://schemas.openxmlformats.org/officeDocument/2006/relationships/image" Target="../media/image116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jpg"/><Relationship Id="rId11" Type="http://schemas.openxmlformats.org/officeDocument/2006/relationships/image" Target="../media/image110.jpg"/><Relationship Id="rId5" Type="http://schemas.openxmlformats.org/officeDocument/2006/relationships/image" Target="../media/image104.jpg"/><Relationship Id="rId15" Type="http://schemas.openxmlformats.org/officeDocument/2006/relationships/image" Target="../media/image114.jpg"/><Relationship Id="rId10" Type="http://schemas.openxmlformats.org/officeDocument/2006/relationships/image" Target="../media/image109.jpg"/><Relationship Id="rId4" Type="http://schemas.openxmlformats.org/officeDocument/2006/relationships/image" Target="../media/image103.jpg"/><Relationship Id="rId9" Type="http://schemas.openxmlformats.org/officeDocument/2006/relationships/image" Target="../media/image108.jpg"/><Relationship Id="rId14" Type="http://schemas.openxmlformats.org/officeDocument/2006/relationships/image" Target="../media/image11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4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jpg"/><Relationship Id="rId5" Type="http://schemas.openxmlformats.org/officeDocument/2006/relationships/image" Target="../media/image129.jpg"/><Relationship Id="rId4" Type="http://schemas.openxmlformats.org/officeDocument/2006/relationships/image" Target="../media/image128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04" y="-2287"/>
            <a:ext cx="9292337" cy="5231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32" y="676936"/>
            <a:ext cx="4709244" cy="38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87" y="79899"/>
            <a:ext cx="4883048" cy="326350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72" y="2265471"/>
            <a:ext cx="3960785" cy="2639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13" y="1187539"/>
            <a:ext cx="3232901" cy="215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3" y="2637983"/>
            <a:ext cx="3326119" cy="2216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64" y="136633"/>
            <a:ext cx="7886700" cy="994172"/>
          </a:xfrm>
        </p:spPr>
        <p:txBody>
          <a:bodyPr/>
          <a:lstStyle/>
          <a:p>
            <a:pPr algn="l"/>
            <a:r>
              <a:rPr lang="en-US" b="1" dirty="0" smtClean="0">
                <a:latin typeface="Montserrat" panose="00000500000000000000" pitchFamily="50" charset="0"/>
              </a:rPr>
              <a:t>25+ Meetups</a:t>
            </a:r>
            <a:br>
              <a:rPr lang="en-US" b="1" dirty="0" smtClean="0">
                <a:latin typeface="Montserrat" panose="00000500000000000000" pitchFamily="50" charset="0"/>
              </a:rPr>
            </a:br>
            <a:r>
              <a:rPr lang="en-US" b="1" dirty="0" smtClean="0">
                <a:latin typeface="Montserrat" panose="00000500000000000000" pitchFamily="50" charset="0"/>
              </a:rPr>
              <a:t>60+ Speakers</a:t>
            </a:r>
            <a:br>
              <a:rPr lang="en-US" b="1" dirty="0" smtClean="0">
                <a:latin typeface="Montserrat" panose="00000500000000000000" pitchFamily="50" charset="0"/>
              </a:rPr>
            </a:br>
            <a:r>
              <a:rPr lang="en-US" b="1" dirty="0" smtClean="0">
                <a:latin typeface="Montserrat" panose="00000500000000000000" pitchFamily="50" charset="0"/>
              </a:rPr>
              <a:t>110+ Talks</a:t>
            </a:r>
            <a:endParaRPr lang="en-US" b="1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25"/>
            <a:ext cx="9144000" cy="48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0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25"/>
            <a:ext cx="9144000" cy="48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25"/>
            <a:ext cx="9144000" cy="48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7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01" y="104462"/>
            <a:ext cx="650648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502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58" y="333062"/>
            <a:ext cx="650648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295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287840" cy="647100"/>
          </a:xfrm>
        </p:spPr>
        <p:txBody>
          <a:bodyPr/>
          <a:lstStyle/>
          <a:p>
            <a:r>
              <a:rPr lang="en-US" dirty="0" smtClean="0"/>
              <a:t>Chapter X</a:t>
            </a:r>
            <a:r>
              <a:rPr lang="en-US" dirty="0"/>
              <a:t>I</a:t>
            </a:r>
            <a:r>
              <a:rPr lang="en-US" dirty="0" smtClean="0"/>
              <a:t>.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4965655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</a:t>
            </a:r>
            <a:r>
              <a:rPr lang="en-US" dirty="0"/>
              <a:t>everywhere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56" y="1676400"/>
            <a:ext cx="391743" cy="322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40" y="1291432"/>
            <a:ext cx="391743" cy="322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13" y="1829038"/>
            <a:ext cx="391743" cy="322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592" y="2044453"/>
            <a:ext cx="391743" cy="322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56" y="1945203"/>
            <a:ext cx="391743" cy="322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79" y="2106298"/>
            <a:ext cx="391743" cy="322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65" y="2420032"/>
            <a:ext cx="391743" cy="322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62" y="2986338"/>
            <a:ext cx="391743" cy="322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28" y="2159011"/>
            <a:ext cx="391743" cy="3221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56" y="3545305"/>
            <a:ext cx="391743" cy="3221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19" y="1114926"/>
            <a:ext cx="391743" cy="3221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09" y="1217838"/>
            <a:ext cx="391743" cy="3221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25" y="487394"/>
            <a:ext cx="391743" cy="3221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86" y="2914652"/>
            <a:ext cx="391743" cy="3221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97" y="3807387"/>
            <a:ext cx="391743" cy="3221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47" y="1585665"/>
            <a:ext cx="391743" cy="3221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61" y="3215402"/>
            <a:ext cx="391743" cy="3221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36" y="2185870"/>
            <a:ext cx="391743" cy="32219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25" y="1743058"/>
            <a:ext cx="391743" cy="3221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9" y="1500606"/>
            <a:ext cx="391743" cy="3221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31" y="2512920"/>
            <a:ext cx="391743" cy="3221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05" y="2410654"/>
            <a:ext cx="391743" cy="3221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08" y="1822797"/>
            <a:ext cx="391743" cy="3221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5" y="3114180"/>
            <a:ext cx="391743" cy="3221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45" y="2708493"/>
            <a:ext cx="391743" cy="3221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646" y="3570573"/>
            <a:ext cx="391743" cy="3221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55" y="3445604"/>
            <a:ext cx="268537" cy="2208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83" y="4060197"/>
            <a:ext cx="268537" cy="2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004500"/>
            <a:ext cx="22262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THANK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557857"/>
            <a:ext cx="14386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2096" y="0"/>
            <a:ext cx="9156095" cy="51435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888" y="0"/>
            <a:ext cx="7886700" cy="979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CONTACT ME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20418" y="1339913"/>
            <a:ext cx="6146242" cy="1711806"/>
            <a:chOff x="796658" y="1466907"/>
            <a:chExt cx="7207129" cy="2041782"/>
          </a:xfrm>
        </p:grpSpPr>
        <p:grpSp>
          <p:nvGrpSpPr>
            <p:cNvPr id="9" name="Group 2"/>
            <p:cNvGrpSpPr/>
            <p:nvPr/>
          </p:nvGrpSpPr>
          <p:grpSpPr>
            <a:xfrm>
              <a:off x="796658" y="1466907"/>
              <a:ext cx="5074429" cy="564059"/>
              <a:chOff x="699351" y="1683059"/>
              <a:chExt cx="6765907" cy="752078"/>
            </a:xfrm>
          </p:grpSpPr>
          <p:pic>
            <p:nvPicPr>
              <p:cNvPr id="10" name="Picture 2" descr="http://iconmonstr.com/g/gd/makefg.php?i=s2/default/iconmonstr-email-9-icon.png&amp;r=255&amp;g=255&amp;b=25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1683059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40112" y="1828267"/>
                <a:ext cx="5825146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Dzmitry_Varabei@epam.com</a:t>
                </a:r>
                <a:endParaRPr lang="en-US" sz="1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12" name="Group 3"/>
            <p:cNvGrpSpPr/>
            <p:nvPr/>
          </p:nvGrpSpPr>
          <p:grpSpPr>
            <a:xfrm>
              <a:off x="796658" y="2194430"/>
              <a:ext cx="3339472" cy="568084"/>
              <a:chOff x="699351" y="2609541"/>
              <a:chExt cx="4452628" cy="757444"/>
            </a:xfrm>
          </p:grpSpPr>
          <p:pic>
            <p:nvPicPr>
              <p:cNvPr id="13" name="Picture 8" descr="http://iconmonstr.com/g/gd/makefg.php?i=s2/default/iconmonstr-skype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2609541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40112" y="2779618"/>
                <a:ext cx="3511867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 err="1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Dzmitry_Varabei</a:t>
                </a:r>
                <a:endParaRPr lang="en-US" sz="1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19" name="Group 6"/>
            <p:cNvGrpSpPr/>
            <p:nvPr/>
          </p:nvGrpSpPr>
          <p:grpSpPr>
            <a:xfrm>
              <a:off x="796658" y="2916247"/>
              <a:ext cx="7207129" cy="592442"/>
              <a:chOff x="762495" y="3362497"/>
              <a:chExt cx="9609504" cy="789922"/>
            </a:xfrm>
          </p:grpSpPr>
          <p:pic>
            <p:nvPicPr>
              <p:cNvPr id="20" name="Picture 2" descr="http://iconmonstr.com/g/gd/makefg.php?i=s2/default/iconmonstr-facebook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5" y="3362497"/>
                <a:ext cx="752077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703256" y="3565052"/>
                <a:ext cx="8668743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https://www.facebook.com/dzmitry.varabei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58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Montserrat" panose="00000500000000000000" pitchFamily="50" charset="0"/>
              </a:rPr>
              <a:t>10+ Workshops</a:t>
            </a:r>
            <a:endParaRPr lang="en-US" b="1" dirty="0">
              <a:latin typeface="Montserrat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48" y="273844"/>
            <a:ext cx="4416522" cy="2949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43" y="2814824"/>
            <a:ext cx="3388999" cy="225839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2" y="1061610"/>
            <a:ext cx="4893901" cy="326350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" y="3559646"/>
            <a:ext cx="2076735" cy="1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7788" cy="4814468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2755241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</a:t>
            </a:r>
            <a:r>
              <a:rPr lang="en-US" dirty="0" smtClean="0"/>
              <a:t>School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67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4741" cy="21465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67" y="0"/>
            <a:ext cx="3219433" cy="2149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31959"/>
            <a:ext cx="3159415" cy="2111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37" y="2806799"/>
            <a:ext cx="3376863" cy="225687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556684"/>
            <a:ext cx="6910388" cy="2100575"/>
          </a:xfrm>
        </p:spPr>
        <p:txBody>
          <a:bodyPr/>
          <a:lstStyle/>
          <a:p>
            <a:r>
              <a:rPr lang="en-US" dirty="0" smtClean="0"/>
              <a:t>THE ROLLING SCOPES</a:t>
            </a:r>
            <a:br>
              <a:rPr lang="en-US" dirty="0" smtClean="0"/>
            </a:br>
            <a:r>
              <a:rPr lang="en-US" dirty="0" smtClean="0"/>
              <a:t>CONFERENCE </a:t>
            </a:r>
            <a:br>
              <a:rPr lang="en-US" dirty="0" smtClean="0"/>
            </a:br>
            <a:r>
              <a:rPr lang="en-US" dirty="0" smtClean="0"/>
              <a:t>2016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FEBRUARY 18-21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47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-18258"/>
            <a:ext cx="9144000" cy="699516"/>
          </a:xfrm>
        </p:spPr>
        <p:txBody>
          <a:bodyPr/>
          <a:lstStyle/>
          <a:p>
            <a:r>
              <a:rPr lang="en-US" dirty="0" smtClean="0"/>
              <a:t>Community?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04" y="3011403"/>
            <a:ext cx="1390650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4" y="1200650"/>
            <a:ext cx="2813534" cy="1471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52825"/>
            <a:ext cx="3065905" cy="958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97" y="2564229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0" y="9276"/>
            <a:ext cx="7814481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2108462" cy="647100"/>
          </a:xfrm>
        </p:spPr>
        <p:txBody>
          <a:bodyPr/>
          <a:lstStyle/>
          <a:p>
            <a:r>
              <a:rPr lang="en-US" dirty="0" smtClean="0"/>
              <a:t>SLACK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3339080"/>
            <a:ext cx="4303742" cy="647100"/>
          </a:xfrm>
        </p:spPr>
        <p:txBody>
          <a:bodyPr/>
          <a:lstStyle/>
          <a:p>
            <a:r>
              <a:rPr lang="en-US" b="0" cap="none" dirty="0" smtClean="0">
                <a:latin typeface="Algerian" panose="04020705040A02060702" pitchFamily="82" charset="0"/>
              </a:rPr>
              <a:t>Chapter I. Birth</a:t>
            </a:r>
            <a:endParaRPr lang="en-US" b="0" cap="none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9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48" y="0"/>
            <a:ext cx="5977917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3676006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FDConf</a:t>
            </a:r>
            <a:r>
              <a:rPr lang="en-US" dirty="0" smtClean="0"/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8902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90" y="714116"/>
            <a:ext cx="695422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2380139" cy="647100"/>
          </a:xfrm>
        </p:spPr>
        <p:txBody>
          <a:bodyPr/>
          <a:lstStyle/>
          <a:p>
            <a:r>
              <a:rPr lang="en-US" b="1" cap="none" dirty="0" smtClean="0">
                <a:latin typeface="Montserrat" panose="00000500000000000000" pitchFamily="50" charset="0"/>
              </a:rPr>
              <a:t>&amp; Future</a:t>
            </a:r>
            <a:endParaRPr lang="en-US" b="1" cap="none" dirty="0">
              <a:latin typeface="Montserrat" panose="00000500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72404" y="3394370"/>
            <a:ext cx="2194190" cy="647100"/>
          </a:xfrm>
        </p:spPr>
        <p:txBody>
          <a:bodyPr/>
          <a:lstStyle/>
          <a:p>
            <a:r>
              <a:rPr lang="en-US" b="1" cap="none" dirty="0" smtClean="0">
                <a:latin typeface="Montserrat" panose="00000500000000000000" pitchFamily="50" charset="0"/>
              </a:rPr>
              <a:t>Present</a:t>
            </a:r>
            <a:endParaRPr lang="en-US" b="1" cap="none" dirty="0">
              <a:latin typeface="Montserrat" panose="00000500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661993" cy="647100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</a:rPr>
              <a:t>P</a:t>
            </a:r>
            <a:r>
              <a:rPr lang="en-US" b="1" cap="none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Arial Black"/>
              </a:rPr>
              <a:t>ast</a:t>
            </a:r>
            <a:r>
              <a:rPr lang="en-US" cap="none" dirty="0" smtClean="0">
                <a:latin typeface="Arial Black" panose="020B0A04020102020204" pitchFamily="34" charset="0"/>
              </a:rPr>
              <a:t>	</a:t>
            </a:r>
            <a:endParaRPr lang="en-US" cap="none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9" y="439912"/>
            <a:ext cx="3937500" cy="20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128587"/>
            <a:ext cx="5200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29" y="0"/>
            <a:ext cx="7688341" cy="5143500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20152" y="3843136"/>
            <a:ext cx="4371068" cy="647100"/>
          </a:xfrm>
        </p:spPr>
        <p:txBody>
          <a:bodyPr/>
          <a:lstStyle/>
          <a:p>
            <a:r>
              <a:rPr lang="en-US" b="0" dirty="0" smtClean="0">
                <a:latin typeface="Algerian" panose="04020705040A02060702" pitchFamily="82" charset="0"/>
              </a:rPr>
              <a:t>Chapter II. Crew</a:t>
            </a:r>
            <a:endParaRPr lang="en-US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8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0147" cy="46000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038" y="3942459"/>
            <a:ext cx="7084055" cy="431657"/>
          </a:xfrm>
          <a:solidFill>
            <a:srgbClr val="88C341"/>
          </a:solidFill>
        </p:spPr>
        <p:txBody>
          <a:bodyPr/>
          <a:lstStyle/>
          <a:p>
            <a:r>
              <a:rPr lang="en-US" sz="2400" dirty="0"/>
              <a:t>Belarus, Minsk, </a:t>
            </a:r>
            <a:r>
              <a:rPr lang="en-US" sz="2400" dirty="0" err="1"/>
              <a:t>Radialnaya</a:t>
            </a:r>
            <a:r>
              <a:rPr lang="en-US" sz="2400" dirty="0"/>
              <a:t>, 40, 612</a:t>
            </a:r>
            <a:endParaRPr lang="en-US" sz="2400" dirty="0" smtClean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118294" y="537332"/>
            <a:ext cx="1290919" cy="287261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May, 2013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9037" y="4374115"/>
            <a:ext cx="6356255" cy="671413"/>
          </a:xfrm>
        </p:spPr>
        <p:txBody>
          <a:bodyPr/>
          <a:lstStyle/>
          <a:p>
            <a:r>
              <a:rPr lang="en-US" dirty="0"/>
              <a:t>RTRS-MLTM, Insider SDK</a:t>
            </a:r>
          </a:p>
        </p:txBody>
      </p:sp>
    </p:spTree>
    <p:extLst>
      <p:ext uri="{BB962C8B-B14F-4D97-AF65-F5344CB8AC3E}">
        <p14:creationId xmlns:p14="http://schemas.microsoft.com/office/powerpoint/2010/main" val="27252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5" y="0"/>
            <a:ext cx="7713116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2766463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Crew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479439" y="4740694"/>
            <a:ext cx="1570047" cy="312999"/>
          </a:xfrm>
          <a:solidFill>
            <a:srgbClr val="1EA2B6"/>
          </a:solidFill>
        </p:spPr>
        <p:txBody>
          <a:bodyPr/>
          <a:lstStyle/>
          <a:p>
            <a:r>
              <a:rPr lang="en-US" dirty="0"/>
              <a:t>21-MAY-2013</a:t>
            </a:r>
          </a:p>
        </p:txBody>
      </p:sp>
    </p:spTree>
    <p:extLst>
      <p:ext uri="{BB962C8B-B14F-4D97-AF65-F5344CB8AC3E}">
        <p14:creationId xmlns:p14="http://schemas.microsoft.com/office/powerpoint/2010/main" val="16360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2766463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Crew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126051" y="4675380"/>
            <a:ext cx="619400" cy="284693"/>
          </a:xfrm>
          <a:solidFill>
            <a:srgbClr val="1EA2B6"/>
          </a:solidFill>
        </p:spPr>
        <p:txBody>
          <a:bodyPr/>
          <a:lstStyle/>
          <a:p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" y="2831432"/>
            <a:ext cx="2202782" cy="22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95" y="0"/>
            <a:ext cx="6108670" cy="51435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149477" y="4348375"/>
            <a:ext cx="6402074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III. LOGO &amp; Name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0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309" y="-13062"/>
            <a:ext cx="7693878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82" y="0"/>
            <a:ext cx="51435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780" y="4230333"/>
            <a:ext cx="5401030" cy="493212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/>
          <a:p>
            <a:pPr>
              <a:spcBef>
                <a:spcPct val="20000"/>
              </a:spcBef>
              <a:buFont typeface="Arial"/>
              <a:buNone/>
            </a:pPr>
            <a:r>
              <a:rPr lang="en-US" sz="2800" cap="all" dirty="0">
                <a:solidFill>
                  <a:schemeClr val="bg1"/>
                </a:solidFill>
                <a:latin typeface="Arial Black"/>
                <a:cs typeface="Arial Black"/>
              </a:rPr>
              <a:t>Aliaksandr Karlovich</a:t>
            </a:r>
          </a:p>
        </p:txBody>
      </p:sp>
    </p:spTree>
    <p:extLst>
      <p:ext uri="{BB962C8B-B14F-4D97-AF65-F5344CB8AC3E}">
        <p14:creationId xmlns:p14="http://schemas.microsoft.com/office/powerpoint/2010/main" val="33515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1" y="185404"/>
            <a:ext cx="703995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9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2910506" y="377677"/>
            <a:ext cx="0" cy="448056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Dzmitry Varabei </a:t>
            </a:r>
            <a:r>
              <a:rPr lang="en-US" smtClean="0"/>
              <a:t>aka “Dean”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3282405" y="979714"/>
            <a:ext cx="5779951" cy="3477986"/>
          </a:xfrm>
        </p:spPr>
        <p:txBody>
          <a:bodyPr wrap="square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ontserrat" panose="00000500000000000000" pitchFamily="50" charset="0"/>
              </a:rPr>
              <a:t>8+ </a:t>
            </a:r>
            <a:r>
              <a:rPr lang="en-US" sz="2400" dirty="0">
                <a:latin typeface="Montserrat" panose="00000500000000000000" pitchFamily="50" charset="0"/>
              </a:rPr>
              <a:t>years </a:t>
            </a:r>
            <a:r>
              <a:rPr lang="en-US" sz="2400" dirty="0" smtClean="0">
                <a:latin typeface="Montserrat" panose="00000500000000000000" pitchFamily="50" charset="0"/>
              </a:rPr>
              <a:t>of Software Development in EPAM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ontserrat" panose="00000500000000000000" pitchFamily="50" charset="0"/>
              </a:rPr>
              <a:t>6 </a:t>
            </a:r>
            <a:r>
              <a:rPr lang="en-US" sz="2400" dirty="0">
                <a:latin typeface="Montserrat" panose="00000500000000000000" pitchFamily="50" charset="0"/>
              </a:rPr>
              <a:t>years in education and knowledge sharing as CDP/RD </a:t>
            </a:r>
            <a:r>
              <a:rPr lang="en-US" sz="2400" dirty="0" smtClean="0">
                <a:latin typeface="Montserrat" panose="00000500000000000000" pitchFamily="50" charset="0"/>
              </a:rPr>
              <a:t>trainer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ontserrat" panose="00000500000000000000" pitchFamily="50" charset="0"/>
              </a:rPr>
              <a:t>3 years </a:t>
            </a:r>
            <a:r>
              <a:rPr lang="en-US" sz="2400" dirty="0">
                <a:latin typeface="Montserrat" panose="00000500000000000000" pitchFamily="50" charset="0"/>
              </a:rPr>
              <a:t>in </a:t>
            </a:r>
            <a:r>
              <a:rPr lang="en-US" sz="2400" dirty="0" smtClean="0">
                <a:latin typeface="Montserrat" panose="00000500000000000000" pitchFamily="50" charset="0"/>
              </a:rPr>
              <a:t>community </a:t>
            </a:r>
            <a:r>
              <a:rPr lang="en-US" sz="2400" dirty="0">
                <a:latin typeface="Montserrat" panose="00000500000000000000" pitchFamily="50" charset="0"/>
              </a:rPr>
              <a:t>building</a:t>
            </a:r>
            <a:endParaRPr lang="en-US" sz="2400" dirty="0" smtClean="0">
              <a:latin typeface="Montserrat" panose="00000500000000000000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494458" y="2868280"/>
            <a:ext cx="2044149" cy="38779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Montserrat" panose="00000500000000000000" pitchFamily="50" charset="0"/>
              </a:rPr>
              <a:t>Dzmitry Varabei</a:t>
            </a:r>
            <a:endParaRPr lang="en-US" sz="1800" b="1" dirty="0">
              <a:latin typeface="Montserrat" panose="00000500000000000000" pitchFamily="50" charset="0"/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395515" y="3226622"/>
            <a:ext cx="2242027" cy="254572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solidFill>
                  <a:srgbClr val="464547"/>
                </a:solidFill>
                <a:latin typeface="Trebuchet MS"/>
              </a:rPr>
              <a:t>EPAM Systems, </a:t>
            </a:r>
            <a:r>
              <a:rPr lang="en-US" b="1" dirty="0">
                <a:solidFill>
                  <a:srgbClr val="464547"/>
                </a:solidFill>
              </a:rPr>
              <a:t>Chief Software Engineer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20" name="Picture Placeholder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7" y="1214768"/>
            <a:ext cx="1490202" cy="1490202"/>
          </a:xfrm>
          <a:prstGeom prst="ellipse">
            <a:avLst/>
          </a:prstGeom>
          <a:ln>
            <a:solidFill>
              <a:srgbClr val="CCCCCC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8" y="1133497"/>
            <a:ext cx="1645379" cy="16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0" y="0"/>
            <a:ext cx="7617550" cy="51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14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8130" y="296459"/>
            <a:ext cx="3470181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Our Scope</a:t>
            </a:r>
          </a:p>
        </p:txBody>
      </p:sp>
      <p:sp>
        <p:nvSpPr>
          <p:cNvPr id="8" name="Oval 7"/>
          <p:cNvSpPr/>
          <p:nvPr/>
        </p:nvSpPr>
        <p:spPr>
          <a:xfrm>
            <a:off x="921953" y="1818754"/>
            <a:ext cx="1793289" cy="1793289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HTML</a:t>
            </a:r>
            <a:endParaRPr lang="en-US" sz="3200" b="1" dirty="0"/>
          </a:p>
        </p:txBody>
      </p:sp>
      <p:sp>
        <p:nvSpPr>
          <p:cNvPr id="9" name="Oval 8"/>
          <p:cNvSpPr/>
          <p:nvPr/>
        </p:nvSpPr>
        <p:spPr>
          <a:xfrm>
            <a:off x="2832131" y="1818754"/>
            <a:ext cx="1793289" cy="1793289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CSS</a:t>
            </a:r>
            <a:endParaRPr lang="en-US" sz="3200" b="1" dirty="0"/>
          </a:p>
        </p:txBody>
      </p:sp>
      <p:sp>
        <p:nvSpPr>
          <p:cNvPr id="10" name="Oval 9"/>
          <p:cNvSpPr/>
          <p:nvPr/>
        </p:nvSpPr>
        <p:spPr>
          <a:xfrm>
            <a:off x="4742309" y="1818754"/>
            <a:ext cx="1793289" cy="1793289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JS</a:t>
            </a:r>
            <a:endParaRPr lang="en-US" sz="3200" b="1" dirty="0"/>
          </a:p>
        </p:txBody>
      </p:sp>
      <p:sp>
        <p:nvSpPr>
          <p:cNvPr id="11" name="Oval 10"/>
          <p:cNvSpPr/>
          <p:nvPr/>
        </p:nvSpPr>
        <p:spPr>
          <a:xfrm>
            <a:off x="6652487" y="1818754"/>
            <a:ext cx="1793289" cy="1793289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Node.js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167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rot="1988366">
            <a:off x="2658627" y="3321267"/>
            <a:ext cx="950848" cy="1179638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HTML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 rot="1988366">
            <a:off x="3715955" y="3321268"/>
            <a:ext cx="950848" cy="1179638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CSS</a:t>
            </a:r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 rot="1988366">
            <a:off x="4753545" y="3285426"/>
            <a:ext cx="950848" cy="1179638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JS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 rot="1988366">
            <a:off x="5831998" y="3264572"/>
            <a:ext cx="950848" cy="1179638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Node.js</a:t>
            </a:r>
            <a:endParaRPr lang="en-US" sz="10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6157">
            <a:off x="2342875" y="2459309"/>
            <a:ext cx="1331166" cy="6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96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 #1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87" y="912082"/>
            <a:ext cx="6583625" cy="37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2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25" y="0"/>
            <a:ext cx="5676003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88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5"/>
            <a:ext cx="771148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07" y="0"/>
            <a:ext cx="4195010" cy="2798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01" y="2088851"/>
            <a:ext cx="4576491" cy="3052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96" y="3608614"/>
            <a:ext cx="2281221" cy="1521557"/>
          </a:xfrm>
          <a:prstGeom prst="rect">
            <a:avLst/>
          </a:prstGeo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352445" y="4045842"/>
            <a:ext cx="4399922" cy="647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IV. RS#1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72404" y="451864"/>
            <a:ext cx="5294719" cy="561692"/>
          </a:xfrm>
        </p:spPr>
        <p:txBody>
          <a:bodyPr/>
          <a:lstStyle/>
          <a:p>
            <a:r>
              <a:rPr lang="en-US" sz="3200" dirty="0"/>
              <a:t>How to find a speaker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25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900" y="0"/>
            <a:ext cx="7713116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72" y="190167"/>
            <a:ext cx="4953691" cy="4763165"/>
          </a:xfrm>
          <a:prstGeom prst="rect">
            <a:avLst/>
          </a:prstGeom>
        </p:spPr>
      </p:pic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40408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Little Trick</a:t>
            </a:r>
          </a:p>
        </p:txBody>
      </p:sp>
    </p:spTree>
    <p:extLst>
      <p:ext uri="{BB962C8B-B14F-4D97-AF65-F5344CB8AC3E}">
        <p14:creationId xmlns:p14="http://schemas.microsoft.com/office/powerpoint/2010/main" val="24944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34"/>
            <a:ext cx="9186175" cy="43053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077441" y="4028280"/>
            <a:ext cx="1817485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#1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96625" y="4533034"/>
            <a:ext cx="1396601" cy="284693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dirty="0"/>
              <a:t>21-MAY-2013</a:t>
            </a:r>
          </a:p>
        </p:txBody>
      </p:sp>
    </p:spTree>
    <p:extLst>
      <p:ext uri="{BB962C8B-B14F-4D97-AF65-F5344CB8AC3E}">
        <p14:creationId xmlns:p14="http://schemas.microsoft.com/office/powerpoint/2010/main" val="6598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272" y="3500106"/>
            <a:ext cx="3374001" cy="647100"/>
          </a:xfrm>
        </p:spPr>
        <p:txBody>
          <a:bodyPr/>
          <a:lstStyle/>
          <a:p>
            <a:r>
              <a:rPr lang="en-US" b="0" dirty="0" err="1" smtClean="0">
                <a:latin typeface="Algerian" panose="04020705040A02060702" pitchFamily="82" charset="0"/>
              </a:rPr>
              <a:t>Afterwords</a:t>
            </a:r>
            <a:endParaRPr lang="en-US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5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974580" cy="647100"/>
          </a:xfrm>
        </p:spPr>
        <p:txBody>
          <a:bodyPr/>
          <a:lstStyle/>
          <a:p>
            <a:r>
              <a:rPr lang="en-US" cap="none" dirty="0" smtClean="0"/>
              <a:t>Budget?</a:t>
            </a:r>
            <a:endParaRPr lang="en-US" cap="none" dirty="0"/>
          </a:p>
        </p:txBody>
      </p:sp>
      <p:sp>
        <p:nvSpPr>
          <p:cNvPr id="7" name="Rectangle 6"/>
          <p:cNvSpPr/>
          <p:nvPr/>
        </p:nvSpPr>
        <p:spPr>
          <a:xfrm>
            <a:off x="3166072" y="2869953"/>
            <a:ext cx="849271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8853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r>
              <a:rPr lang="en-US" sz="2800" dirty="0" smtClean="0">
                <a:solidFill>
                  <a:srgbClr val="444444"/>
                </a:solidFill>
              </a:rPr>
              <a:t>Room - Minsk, N58, 409, Ariel - for Conference </a:t>
            </a:r>
          </a:p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endParaRPr lang="en-US" dirty="0" smtClean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chemeClr val="accent4"/>
              </a:buClr>
            </a:pPr>
            <a:endParaRPr lang="en-US" dirty="0" smtClean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sz="2800" dirty="0" smtClean="0">
                <a:solidFill>
                  <a:srgbClr val="444444"/>
                </a:solidFill>
              </a:rPr>
              <a:t>Skype groups</a:t>
            </a: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sz="2800" dirty="0" smtClean="0">
                <a:solidFill>
                  <a:srgbClr val="444444"/>
                </a:solidFill>
              </a:rPr>
              <a:t>Facebook, VK, Twitter, dev.by</a:t>
            </a: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sz="2800" dirty="0" smtClean="0">
                <a:solidFill>
                  <a:srgbClr val="444444"/>
                </a:solidFill>
              </a:rPr>
              <a:t>Posters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Rolling Scopes #1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60363" y="824928"/>
            <a:ext cx="1354602" cy="541687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Venue</a:t>
            </a:r>
            <a:endParaRPr lang="en-US" sz="2800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56406" y="2141598"/>
            <a:ext cx="3234475" cy="541687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defPPr>
              <a:defRPr lang="en-US"/>
            </a:defPPr>
            <a:lvl1pPr indent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557213" indent="-214313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857250" indent="-171450">
              <a:spcBef>
                <a:spcPct val="20000"/>
              </a:spcBef>
              <a:buFont typeface="Arial"/>
              <a:buChar char="•"/>
              <a:defRPr sz="1200">
                <a:latin typeface="Trebuchet MS"/>
                <a:cs typeface="Trebuchet MS"/>
              </a:defRPr>
            </a:lvl3pPr>
            <a:lvl4pPr marL="1200150" indent="-171450">
              <a:spcBef>
                <a:spcPct val="20000"/>
              </a:spcBef>
              <a:buFont typeface="Arial"/>
              <a:buChar char="–"/>
              <a:defRPr sz="1000">
                <a:latin typeface="Trebuchet MS"/>
                <a:cs typeface="Trebuchet MS"/>
              </a:defRPr>
            </a:lvl4pPr>
            <a:lvl5pPr marL="1543050" indent="-171450">
              <a:spcBef>
                <a:spcPct val="20000"/>
              </a:spcBef>
              <a:buFont typeface="Arial"/>
              <a:buChar char="»"/>
              <a:defRPr sz="800">
                <a:latin typeface="Trebuchet MS"/>
                <a:cs typeface="Trebuchet MS"/>
              </a:defRPr>
            </a:lvl5pPr>
            <a:lvl6pPr marL="1885950" indent="-171450">
              <a:spcBef>
                <a:spcPct val="20000"/>
              </a:spcBef>
              <a:buFont typeface="Arial"/>
              <a:buChar char="•"/>
              <a:defRPr sz="1500"/>
            </a:lvl6pPr>
            <a:lvl7pPr marL="2228850" indent="-171450">
              <a:spcBef>
                <a:spcPct val="20000"/>
              </a:spcBef>
              <a:buFont typeface="Arial"/>
              <a:buChar char="•"/>
              <a:defRPr sz="1500"/>
            </a:lvl7pPr>
            <a:lvl8pPr marL="2571750" indent="-171450">
              <a:spcBef>
                <a:spcPct val="20000"/>
              </a:spcBef>
              <a:buFont typeface="Arial"/>
              <a:buChar char="•"/>
              <a:defRPr sz="1500"/>
            </a:lvl8pPr>
            <a:lvl9pPr marL="2914650" indent="-171450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r>
              <a:rPr lang="en-US" dirty="0"/>
              <a:t>Advertisements</a:t>
            </a:r>
          </a:p>
        </p:txBody>
      </p:sp>
    </p:spTree>
    <p:extLst>
      <p:ext uri="{BB962C8B-B14F-4D97-AF65-F5344CB8AC3E}">
        <p14:creationId xmlns:p14="http://schemas.microsoft.com/office/powerpoint/2010/main" val="123217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2" y="0"/>
            <a:ext cx="7713116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1817485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#2</a:t>
            </a:r>
          </a:p>
        </p:txBody>
      </p:sp>
    </p:spTree>
    <p:extLst>
      <p:ext uri="{BB962C8B-B14F-4D97-AF65-F5344CB8AC3E}">
        <p14:creationId xmlns:p14="http://schemas.microsoft.com/office/powerpoint/2010/main" val="24736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974580" cy="647100"/>
          </a:xfrm>
        </p:spPr>
        <p:txBody>
          <a:bodyPr/>
          <a:lstStyle/>
          <a:p>
            <a:r>
              <a:rPr lang="en-US" cap="none" dirty="0" smtClean="0"/>
              <a:t>Budget?</a:t>
            </a:r>
            <a:endParaRPr lang="en-US" cap="none" dirty="0"/>
          </a:p>
        </p:txBody>
      </p:sp>
      <p:sp>
        <p:nvSpPr>
          <p:cNvPr id="7" name="Rectangle 6"/>
          <p:cNvSpPr/>
          <p:nvPr/>
        </p:nvSpPr>
        <p:spPr>
          <a:xfrm>
            <a:off x="3166072" y="2869953"/>
            <a:ext cx="1296509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8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$150</a:t>
            </a:r>
            <a:endParaRPr lang="en-US" sz="3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542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r>
              <a:rPr lang="en-US" sz="2800" dirty="0" smtClean="0">
                <a:solidFill>
                  <a:srgbClr val="444444"/>
                </a:solidFill>
              </a:rPr>
              <a:t>Minsk, N58, ME100</a:t>
            </a:r>
            <a:endParaRPr lang="en-US" dirty="0" smtClean="0">
              <a:solidFill>
                <a:srgbClr val="444444"/>
              </a:solidFill>
            </a:endParaRPr>
          </a:p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endParaRPr lang="en-US" dirty="0" smtClean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Rolling Scopes #2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60363" y="824928"/>
            <a:ext cx="1354602" cy="541687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Venue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1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813621" y="3679850"/>
            <a:ext cx="5568512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</a:t>
            </a:r>
            <a:r>
              <a:rPr lang="en-US" dirty="0">
                <a:latin typeface="Algerian" panose="04020705040A02060702" pitchFamily="82" charset="0"/>
              </a:rPr>
              <a:t>V</a:t>
            </a:r>
            <a:r>
              <a:rPr lang="en-US" dirty="0" smtClean="0">
                <a:latin typeface="Algerian" panose="04020705040A02060702" pitchFamily="82" charset="0"/>
              </a:rPr>
              <a:t>. Checklist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3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8" y="0"/>
            <a:ext cx="7749827" cy="51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5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72404" y="451864"/>
            <a:ext cx="1341778" cy="561692"/>
          </a:xfrm>
        </p:spPr>
        <p:txBody>
          <a:bodyPr/>
          <a:lstStyle/>
          <a:p>
            <a:r>
              <a:rPr lang="en-US" sz="3200" dirty="0" smtClean="0"/>
              <a:t>Tools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72404" y="1543050"/>
            <a:ext cx="28809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Trello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Google Docs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Mailchimp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8951" y="394401"/>
            <a:ext cx="3822841" cy="554767"/>
          </a:xfrm>
        </p:spPr>
        <p:txBody>
          <a:bodyPr/>
          <a:lstStyle/>
          <a:p>
            <a:r>
              <a:rPr lang="en-US" sz="3200" dirty="0" smtClean="0"/>
              <a:t>Presentation</a:t>
            </a:r>
            <a:endParaRPr lang="en-US" sz="32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04784222"/>
              </p:ext>
            </p:extLst>
          </p:nvPr>
        </p:nvGraphicFramePr>
        <p:xfrm>
          <a:off x="203454" y="232611"/>
          <a:ext cx="8788146" cy="547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ght Brace 2"/>
          <p:cNvSpPr/>
          <p:nvPr/>
        </p:nvSpPr>
        <p:spPr>
          <a:xfrm rot="5400000">
            <a:off x="4359403" y="-431672"/>
            <a:ext cx="514348" cy="8826247"/>
          </a:xfrm>
          <a:prstGeom prst="rightBrace">
            <a:avLst>
              <a:gd name="adj1" fmla="val 8333"/>
              <a:gd name="adj2" fmla="val 5021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2095667" y="-215814"/>
            <a:ext cx="403150" cy="4187573"/>
          </a:xfrm>
          <a:prstGeom prst="rightBrace">
            <a:avLst>
              <a:gd name="adj1" fmla="val 8333"/>
              <a:gd name="adj2" fmla="val 5021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46876" y="1275378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one week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7161" y="4295789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one month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49708" y="676526"/>
            <a:ext cx="81083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TL;DR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https</a:t>
            </a:r>
            <a:r>
              <a:rPr lang="en-US" sz="2800" dirty="0">
                <a:solidFill>
                  <a:schemeClr val="bg1"/>
                </a:solidFill>
              </a:rPr>
              <a:t>://zachholman.com/talk/the-talk-on-talks/</a:t>
            </a:r>
          </a:p>
        </p:txBody>
      </p:sp>
    </p:spTree>
    <p:extLst>
      <p:ext uri="{BB962C8B-B14F-4D97-AF65-F5344CB8AC3E}">
        <p14:creationId xmlns:p14="http://schemas.microsoft.com/office/powerpoint/2010/main" val="23699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242" y="239549"/>
            <a:ext cx="5331972" cy="647100"/>
          </a:xfrm>
        </p:spPr>
        <p:txBody>
          <a:bodyPr/>
          <a:lstStyle/>
          <a:p>
            <a:r>
              <a:rPr lang="en-US" cap="none" dirty="0" smtClean="0">
                <a:latin typeface="Montserrat" panose="00000500000000000000" pitchFamily="50" charset="0"/>
              </a:rPr>
              <a:t>Community building</a:t>
            </a:r>
            <a:endParaRPr lang="en-US" cap="none" dirty="0">
              <a:latin typeface="Montserrat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32" y="1120813"/>
            <a:ext cx="2153653" cy="34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3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5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0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56"/>
            <a:ext cx="9144000" cy="508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4" y="0"/>
            <a:ext cx="8641346" cy="4860758"/>
          </a:xfrm>
        </p:spPr>
      </p:pic>
    </p:spTree>
    <p:extLst>
      <p:ext uri="{BB962C8B-B14F-4D97-AF65-F5344CB8AC3E}">
        <p14:creationId xmlns:p14="http://schemas.microsoft.com/office/powerpoint/2010/main" val="18657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6" y="0"/>
            <a:ext cx="7726288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6211637" cy="431657"/>
          </a:xfrm>
        </p:spPr>
        <p:txBody>
          <a:bodyPr/>
          <a:lstStyle/>
          <a:p>
            <a:r>
              <a:rPr lang="en-US" sz="2400" dirty="0"/>
              <a:t>CDP: presentation excellence</a:t>
            </a:r>
          </a:p>
        </p:txBody>
      </p:sp>
    </p:spTree>
    <p:extLst>
      <p:ext uri="{BB962C8B-B14F-4D97-AF65-F5344CB8AC3E}">
        <p14:creationId xmlns:p14="http://schemas.microsoft.com/office/powerpoint/2010/main" val="113399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62" y="349758"/>
            <a:ext cx="6858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946"/>
            <a:ext cx="2788318" cy="2788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76" y="0"/>
            <a:ext cx="3921793" cy="2614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88" y="200327"/>
            <a:ext cx="2381250" cy="2381250"/>
          </a:xfrm>
          <a:prstGeom prst="rect">
            <a:avLst/>
          </a:prstGeom>
        </p:spPr>
      </p:pic>
      <p:sp>
        <p:nvSpPr>
          <p:cNvPr id="1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4567" y="144749"/>
            <a:ext cx="2693751" cy="554767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SWAG</a:t>
            </a:r>
          </a:p>
        </p:txBody>
      </p:sp>
    </p:spTree>
    <p:extLst>
      <p:ext uri="{BB962C8B-B14F-4D97-AF65-F5344CB8AC3E}">
        <p14:creationId xmlns:p14="http://schemas.microsoft.com/office/powerpoint/2010/main" val="41150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Advertisement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89285" y="988917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fontAlgn="base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1) </a:t>
            </a: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FB, VK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2) Twitter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3) Lanyard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4)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events.dev.by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5) Newsletter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6) Confirmation letter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7) Posters</a:t>
            </a:r>
          </a:p>
          <a:p>
            <a:endParaRPr 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27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Registration vs Actual attendance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169" y="1548063"/>
            <a:ext cx="59458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35% – 85%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889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RS#23 Gomel</a:t>
            </a:r>
            <a:endParaRPr lang="en-US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4135711286"/>
              </p:ext>
            </p:extLst>
          </p:nvPr>
        </p:nvGraphicFramePr>
        <p:xfrm>
          <a:off x="1524000" y="63600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413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Venue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1514" y="922420"/>
            <a:ext cx="66447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C</a:t>
            </a:r>
            <a:r>
              <a:rPr lang="en-US" sz="2400" dirty="0" smtClean="0"/>
              <a:t>hairs</a:t>
            </a:r>
            <a:r>
              <a:rPr lang="en-US" sz="2400" dirty="0"/>
              <a:t>, tables, power </a:t>
            </a:r>
            <a:r>
              <a:rPr lang="en-US" sz="2400" dirty="0" smtClean="0"/>
              <a:t>outlets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Wi-Fi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Air </a:t>
            </a:r>
            <a:r>
              <a:rPr lang="en-US" sz="2400" dirty="0" smtClean="0"/>
              <a:t>conditioning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</a:t>
            </a:r>
            <a:r>
              <a:rPr lang="en-US" sz="2400" dirty="0" smtClean="0"/>
              <a:t>rojector </a:t>
            </a:r>
            <a:r>
              <a:rPr lang="en-US" sz="2400" dirty="0"/>
              <a:t>resolution/aspect </a:t>
            </a:r>
            <a:r>
              <a:rPr lang="en-US" sz="2400" dirty="0" smtClean="0"/>
              <a:t>ratio/connector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Wireless Presenter Headset Mic System 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Online </a:t>
            </a:r>
            <a:r>
              <a:rPr lang="en-US" sz="2400" dirty="0"/>
              <a:t>video </a:t>
            </a:r>
            <a:r>
              <a:rPr lang="en-US" sz="2400" dirty="0" smtClean="0"/>
              <a:t>broadcasting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Coffee-breaks:</a:t>
            </a:r>
            <a:endParaRPr lang="en-US" sz="2400" dirty="0"/>
          </a:p>
          <a:p>
            <a:pPr lvl="0"/>
            <a:r>
              <a:rPr lang="en-US" sz="2400" dirty="0" smtClean="0"/>
              <a:t>		tea/coffee/cookies/cups/</a:t>
            </a:r>
          </a:p>
          <a:p>
            <a:pPr lvl="0"/>
            <a:r>
              <a:rPr lang="en-US" sz="2400" dirty="0"/>
              <a:t>	</a:t>
            </a:r>
            <a:r>
              <a:rPr lang="en-US" sz="2400" dirty="0" smtClean="0"/>
              <a:t>	spoons/sugar/boilers </a:t>
            </a:r>
            <a:r>
              <a:rPr lang="en-US" sz="2400" dirty="0"/>
              <a:t>for heating </a:t>
            </a:r>
            <a:r>
              <a:rPr lang="en-US" sz="2400" dirty="0" smtClean="0"/>
              <a:t>water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50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9537"/>
            <a:ext cx="5486400" cy="4924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4417">
            <a:off x="4146148" y="2118729"/>
            <a:ext cx="2000400" cy="20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569">
            <a:off x="3250365" y="2089818"/>
            <a:ext cx="1424312" cy="18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8130" y="3150690"/>
            <a:ext cx="7064113" cy="647100"/>
          </a:xfrm>
        </p:spPr>
        <p:txBody>
          <a:bodyPr/>
          <a:lstStyle/>
          <a:p>
            <a:r>
              <a:rPr lang="en-US" b="0" dirty="0" smtClean="0">
                <a:latin typeface="Algerian" panose="04020705040A02060702" pitchFamily="82" charset="0"/>
              </a:rPr>
              <a:t>Chapter VI. </a:t>
            </a:r>
            <a:r>
              <a:rPr lang="en-US" b="0" dirty="0">
                <a:latin typeface="Algerian" panose="04020705040A02060702" pitchFamily="82" charset="0"/>
              </a:rPr>
              <a:t>entertainment</a:t>
            </a:r>
          </a:p>
        </p:txBody>
      </p:sp>
    </p:spTree>
    <p:extLst>
      <p:ext uri="{BB962C8B-B14F-4D97-AF65-F5344CB8AC3E}">
        <p14:creationId xmlns:p14="http://schemas.microsoft.com/office/powerpoint/2010/main" val="218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86" y="0"/>
            <a:ext cx="7123627" cy="51435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6230" y="4376676"/>
            <a:ext cx="3686137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err="1" smtClean="0"/>
              <a:t>Photozone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41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4" y="0"/>
            <a:ext cx="3390491" cy="51435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1544" y="4396270"/>
            <a:ext cx="3306674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err="1" smtClean="0"/>
              <a:t>PhotoBOX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90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51" y="0"/>
            <a:ext cx="771525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498"/>
            <a:ext cx="2531622" cy="35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504" y="4187264"/>
            <a:ext cx="7501925" cy="647100"/>
          </a:xfrm>
          <a:solidFill>
            <a:srgbClr val="88C341"/>
          </a:solidFill>
        </p:spPr>
        <p:txBody>
          <a:bodyPr/>
          <a:lstStyle/>
          <a:p>
            <a:r>
              <a:rPr lang="en-US" b="1" dirty="0"/>
              <a:t>RnJvbnQtZW5kIFF1aXo=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66" y="0"/>
            <a:ext cx="4507834" cy="3003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41253" cy="37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0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1544" y="4396270"/>
            <a:ext cx="4932697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CSS QuickDraw</a:t>
            </a:r>
          </a:p>
        </p:txBody>
      </p:sp>
    </p:spTree>
    <p:extLst>
      <p:ext uri="{BB962C8B-B14F-4D97-AF65-F5344CB8AC3E}">
        <p14:creationId xmlns:p14="http://schemas.microsoft.com/office/powerpoint/2010/main" val="260743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120410" cy="2085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93" y="59274"/>
            <a:ext cx="3120413" cy="2085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474"/>
            <a:ext cx="4588306" cy="3058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06" y="2081645"/>
            <a:ext cx="4555694" cy="3036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843" y="1"/>
            <a:ext cx="3141157" cy="2094684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1544" y="4396270"/>
            <a:ext cx="2659061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4508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/>
          <p:nvPr>
            <p:extLst/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49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2470741" cy="6471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861861" cy="647100"/>
          </a:xfrm>
        </p:spPr>
        <p:txBody>
          <a:bodyPr/>
          <a:lstStyle/>
          <a:p>
            <a:r>
              <a:rPr lang="en-US" b="0" dirty="0" smtClean="0">
                <a:latin typeface="Algerian" panose="04020705040A02060702" pitchFamily="82" charset="0"/>
              </a:rPr>
              <a:t>Chapter VII. Feedback</a:t>
            </a:r>
            <a:endParaRPr lang="en-US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6568" y="954505"/>
            <a:ext cx="65742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1) жаль что нет соков, т.к. пить один чай надоедает</a:t>
            </a:r>
          </a:p>
          <a:p>
            <a:r>
              <a:rPr lang="en-US" sz="2000" dirty="0"/>
              <a:t>2</a:t>
            </a:r>
            <a:r>
              <a:rPr lang="ru-RU" sz="2000" dirty="0" smtClean="0"/>
              <a:t>) </a:t>
            </a:r>
            <a:r>
              <a:rPr lang="ru-RU" sz="2000" dirty="0"/>
              <a:t>отсутствие гардероба</a:t>
            </a:r>
          </a:p>
          <a:p>
            <a:r>
              <a:rPr lang="en-US" sz="2000" dirty="0"/>
              <a:t>3</a:t>
            </a:r>
            <a:r>
              <a:rPr lang="ru-RU" sz="2000" dirty="0" smtClean="0"/>
              <a:t>) </a:t>
            </a:r>
            <a:r>
              <a:rPr lang="ru-RU" sz="2000" dirty="0"/>
              <a:t>б</a:t>
            </a:r>
            <a:r>
              <a:rPr lang="ru-RU" sz="2000" dirty="0" smtClean="0"/>
              <a:t>ыло </a:t>
            </a:r>
            <a:r>
              <a:rPr lang="ru-RU" sz="2000" dirty="0"/>
              <a:t>бы круче проводить это всё в выходные дни.</a:t>
            </a:r>
          </a:p>
          <a:p>
            <a:r>
              <a:rPr lang="en-US" sz="2000" dirty="0"/>
              <a:t>4</a:t>
            </a:r>
            <a:r>
              <a:rPr lang="ru-RU" sz="2000" dirty="0" smtClean="0"/>
              <a:t>) вегетарианская </a:t>
            </a:r>
            <a:r>
              <a:rPr lang="ru-RU" sz="2000" dirty="0"/>
              <a:t>еда</a:t>
            </a:r>
          </a:p>
          <a:p>
            <a:r>
              <a:rPr lang="en-US" sz="2000" dirty="0"/>
              <a:t>5</a:t>
            </a:r>
            <a:r>
              <a:rPr lang="ru-RU" sz="2000" dirty="0" smtClean="0"/>
              <a:t>) </a:t>
            </a:r>
            <a:r>
              <a:rPr lang="ru-RU" sz="2000" dirty="0"/>
              <a:t>Больше мягких </a:t>
            </a:r>
            <a:r>
              <a:rPr lang="ru-RU" sz="2000" dirty="0" smtClean="0"/>
              <a:t>сидений</a:t>
            </a:r>
          </a:p>
          <a:p>
            <a:r>
              <a:rPr lang="ru-RU" sz="2000" dirty="0" smtClean="0"/>
              <a:t>……</a:t>
            </a:r>
            <a:endParaRPr lang="ru-RU" sz="2000" dirty="0"/>
          </a:p>
          <a:p>
            <a:endParaRPr lang="ru-RU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4372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56" y="548640"/>
            <a:ext cx="4087041" cy="40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" y="59185"/>
            <a:ext cx="8825499" cy="47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3" y="0"/>
            <a:ext cx="8307133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4383" y="4161342"/>
            <a:ext cx="2750433" cy="647100"/>
          </a:xfrm>
        </p:spPr>
        <p:txBody>
          <a:bodyPr/>
          <a:lstStyle/>
          <a:p>
            <a:r>
              <a:rPr lang="en-US" b="0" dirty="0">
                <a:latin typeface="Algerian" panose="04020705040A02060702" pitchFamily="82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26086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" y="138791"/>
            <a:ext cx="9062359" cy="45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369"/>
            <a:ext cx="9152736" cy="4299284"/>
          </a:xfrm>
        </p:spPr>
      </p:pic>
    </p:spTree>
    <p:extLst>
      <p:ext uri="{BB962C8B-B14F-4D97-AF65-F5344CB8AC3E}">
        <p14:creationId xmlns:p14="http://schemas.microsoft.com/office/powerpoint/2010/main" val="12215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868273" cy="647100"/>
          </a:xfrm>
        </p:spPr>
        <p:txBody>
          <a:bodyPr/>
          <a:lstStyle/>
          <a:p>
            <a:r>
              <a:rPr lang="en-US" b="0" dirty="0" smtClean="0">
                <a:latin typeface="Algerian" panose="04020705040A02060702" pitchFamily="82" charset="0"/>
              </a:rPr>
              <a:t>Chapter IIX. RS School</a:t>
            </a:r>
            <a:endParaRPr lang="en-US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3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14337"/>
            <a:ext cx="76962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688"/>
            <a:ext cx="9144000" cy="32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https://school.rollingscopes.com/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2197" r="53995" b="66842"/>
          <a:stretch/>
        </p:blipFill>
        <p:spPr>
          <a:xfrm>
            <a:off x="6698512" y="349757"/>
            <a:ext cx="1993289" cy="196789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31141" y="1981200"/>
            <a:ext cx="2859146" cy="87464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 algn="ctr"/>
            <a:r>
              <a:rPr lang="en-US" sz="1800" b="1" dirty="0" smtClean="0"/>
              <a:t>7</a:t>
            </a:r>
            <a:r>
              <a:rPr lang="ru-RU" sz="1800" b="1" dirty="0" smtClean="0"/>
              <a:t>1</a:t>
            </a:r>
            <a:r>
              <a:rPr lang="en-US" sz="1800" dirty="0" smtClean="0"/>
              <a:t> new students</a:t>
            </a:r>
            <a:endParaRPr lang="en-US" sz="1800" dirty="0"/>
          </a:p>
        </p:txBody>
      </p:sp>
      <p:sp>
        <p:nvSpPr>
          <p:cNvPr id="13" name="Rectangle 12"/>
          <p:cNvSpPr/>
          <p:nvPr/>
        </p:nvSpPr>
        <p:spPr>
          <a:xfrm>
            <a:off x="2185458" y="3122954"/>
            <a:ext cx="4412512" cy="6667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 algn="ctr"/>
            <a:r>
              <a:rPr lang="en-US" sz="1800" dirty="0" smtClean="0"/>
              <a:t>12</a:t>
            </a:r>
            <a:r>
              <a:rPr lang="ru-RU" sz="1800" dirty="0" smtClean="0"/>
              <a:t>0</a:t>
            </a:r>
            <a:r>
              <a:rPr lang="en-US" sz="1800" dirty="0" smtClean="0"/>
              <a:t> p-le passed </a:t>
            </a:r>
            <a:r>
              <a:rPr lang="en-US" sz="1800" dirty="0"/>
              <a:t>the </a:t>
            </a:r>
            <a:r>
              <a:rPr lang="en-US" sz="1800" dirty="0" smtClean="0"/>
              <a:t>exam</a:t>
            </a:r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0" y="3965944"/>
            <a:ext cx="9144000" cy="6667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 algn="ctr"/>
            <a:r>
              <a:rPr lang="en-US" sz="1800" dirty="0" smtClean="0"/>
              <a:t>600 </a:t>
            </a:r>
            <a:r>
              <a:rPr lang="en-US" sz="1800" dirty="0" err="1" smtClean="0"/>
              <a:t>ppl</a:t>
            </a:r>
            <a:r>
              <a:rPr lang="en-US" sz="1800" dirty="0" smtClean="0"/>
              <a:t> applied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28" y="817759"/>
            <a:ext cx="929866" cy="9918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16794" y="1987356"/>
            <a:ext cx="955210" cy="86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 algn="ctr"/>
            <a:r>
              <a:rPr lang="en-US" sz="1800" b="1" dirty="0" smtClean="0"/>
              <a:t>25 </a:t>
            </a:r>
            <a:br>
              <a:rPr lang="en-US" sz="1800" b="1" dirty="0" smtClean="0"/>
            </a:br>
            <a:r>
              <a:rPr lang="en-US" sz="1000" b="1" dirty="0" smtClean="0"/>
              <a:t>non-degree students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1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4403" y="4094262"/>
            <a:ext cx="5726248" cy="523220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sz="2800" dirty="0"/>
              <a:t>https://school.rollingscopes.com/</a:t>
            </a:r>
          </a:p>
        </p:txBody>
      </p:sp>
      <p:sp>
        <p:nvSpPr>
          <p:cNvPr id="3" name="Rectangle 2"/>
          <p:cNvSpPr/>
          <p:nvPr/>
        </p:nvSpPr>
        <p:spPr>
          <a:xfrm>
            <a:off x="554403" y="444683"/>
            <a:ext cx="3392339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800" b="1" dirty="0">
                <a:solidFill>
                  <a:srgbClr val="FFFFFF"/>
                </a:solidFill>
                <a:latin typeface="Montserrat" panose="00000500000000000000" pitchFamily="50" charset="0"/>
                <a:ea typeface="+mj-ea"/>
                <a:cs typeface="+mj-cs"/>
              </a:rPr>
              <a:t>O</a:t>
            </a:r>
            <a:r>
              <a:rPr lang="en-US" sz="3800" b="1" dirty="0" smtClean="0">
                <a:solidFill>
                  <a:srgbClr val="FFFFFF"/>
                </a:solidFill>
                <a:latin typeface="Montserrat" panose="00000500000000000000" pitchFamily="50" charset="0"/>
                <a:ea typeface="+mj-ea"/>
                <a:cs typeface="+mj-cs"/>
              </a:rPr>
              <a:t>pen </a:t>
            </a:r>
            <a:r>
              <a:rPr lang="en-US" sz="3800" b="1" dirty="0">
                <a:solidFill>
                  <a:srgbClr val="FFFFFF"/>
                </a:solidFill>
                <a:latin typeface="Montserrat" panose="00000500000000000000" pitchFamily="50" charset="0"/>
                <a:ea typeface="+mj-ea"/>
                <a:cs typeface="+mj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3449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556683"/>
            <a:ext cx="6910388" cy="2100575"/>
          </a:xfrm>
        </p:spPr>
        <p:txBody>
          <a:bodyPr/>
          <a:lstStyle/>
          <a:p>
            <a:r>
              <a:rPr lang="en-US" dirty="0" smtClean="0"/>
              <a:t>THE ROLLING SCOPES</a:t>
            </a:r>
            <a:br>
              <a:rPr lang="en-US" dirty="0" smtClean="0"/>
            </a:br>
            <a:r>
              <a:rPr lang="en-US" dirty="0" smtClean="0"/>
              <a:t>CONFERENCE </a:t>
            </a:r>
            <a:br>
              <a:rPr lang="en-US" dirty="0" smtClean="0"/>
            </a:br>
            <a:r>
              <a:rPr lang="en-US" dirty="0" smtClean="0"/>
              <a:t>2016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FEBRUARY 18-21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6" name="Title 3"/>
          <p:cNvSpPr txBox="1">
            <a:spLocks/>
          </p:cNvSpPr>
          <p:nvPr/>
        </p:nvSpPr>
        <p:spPr>
          <a:xfrm>
            <a:off x="3155769" y="367355"/>
            <a:ext cx="5446684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IX. #</a:t>
            </a:r>
            <a:r>
              <a:rPr lang="en-US" dirty="0" err="1" smtClean="0">
                <a:latin typeface="Algerian" panose="04020705040A02060702" pitchFamily="82" charset="0"/>
              </a:rPr>
              <a:t>RSConf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6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4" y="0"/>
            <a:ext cx="8641346" cy="4860758"/>
          </a:xfrm>
        </p:spPr>
      </p:pic>
    </p:spTree>
    <p:extLst>
      <p:ext uri="{BB962C8B-B14F-4D97-AF65-F5344CB8AC3E}">
        <p14:creationId xmlns:p14="http://schemas.microsoft.com/office/powerpoint/2010/main" val="26140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0" y="-1"/>
            <a:ext cx="7736306" cy="5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1158" y="1686674"/>
            <a:ext cx="85023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"The </a:t>
            </a:r>
            <a:r>
              <a:rPr lang="en-US" sz="3200" b="1" dirty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Rolling Scopes"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50" charset="0"/>
              </a:rPr>
              <a:t>- a non-profit </a:t>
            </a:r>
            <a:r>
              <a:rPr lang="en-US" sz="32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JavaScript/Front-end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50" charset="0"/>
              </a:rPr>
              <a:t>community </a:t>
            </a:r>
          </a:p>
        </p:txBody>
      </p:sp>
    </p:spTree>
    <p:extLst>
      <p:ext uri="{BB962C8B-B14F-4D97-AF65-F5344CB8AC3E}">
        <p14:creationId xmlns:p14="http://schemas.microsoft.com/office/powerpoint/2010/main" val="546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RSConf2016</a:t>
            </a:r>
            <a:r>
              <a:rPr lang="ru-RU" dirty="0" smtClean="0"/>
              <a:t>: </a:t>
            </a:r>
            <a:r>
              <a:rPr lang="en-US" dirty="0" smtClean="0"/>
              <a:t>Speakers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259" y="984979"/>
            <a:ext cx="1689972" cy="3671136"/>
            <a:chOff x="340328" y="1145960"/>
            <a:chExt cx="1792576" cy="3553038"/>
          </a:xfrm>
        </p:grpSpPr>
        <p:sp>
          <p:nvSpPr>
            <p:cNvPr id="41" name="Rectangle 40"/>
            <p:cNvSpPr/>
            <p:nvPr/>
          </p:nvSpPr>
          <p:spPr>
            <a:xfrm>
              <a:off x="340328" y="2244221"/>
              <a:ext cx="1792576" cy="1243272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b="1" dirty="0"/>
                <a:t> </a:t>
              </a:r>
              <a:r>
                <a:rPr lang="en-US" sz="1200" b="1" dirty="0" smtClean="0"/>
                <a:t>    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Gabriel 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Mičko</a:t>
              </a:r>
              <a:endParaRPr lang="en-US" sz="1200" b="1" dirty="0" smtClean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050" dirty="0" smtClean="0">
                  <a:solidFill>
                    <a:schemeClr val="tx1"/>
                  </a:solidFill>
                </a:rPr>
                <a:t>    Budapest</a:t>
              </a:r>
              <a:r>
                <a:rPr lang="en-US" sz="1050" dirty="0">
                  <a:solidFill>
                    <a:schemeClr val="tx1"/>
                  </a:solidFill>
                </a:rPr>
                <a:t>, Hungary</a:t>
              </a:r>
            </a:p>
          </p:txBody>
        </p:sp>
        <p:sp>
          <p:nvSpPr>
            <p:cNvPr id="46" name="Isosceles Triangle 45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6340" y="1145960"/>
              <a:ext cx="1786564" cy="10640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82296" bIns="82296" rtlCol="0">
              <a:spAutoFit/>
            </a:bodyPr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6339" y="3521678"/>
              <a:ext cx="1786565" cy="1177320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dirty="0" smtClean="0"/>
                <a:t>    </a:t>
              </a:r>
              <a:r>
                <a:rPr lang="en-US" sz="1200" dirty="0" smtClean="0">
                  <a:solidFill>
                    <a:schemeClr val="tx1"/>
                  </a:solidFill>
                </a:rPr>
                <a:t>Roman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Prudnikov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sz="1050" dirty="0" smtClean="0">
                  <a:solidFill>
                    <a:schemeClr val="tx1"/>
                  </a:solidFill>
                </a:rPr>
                <a:t>Novosibirsk</a:t>
              </a:r>
              <a:r>
                <a:rPr lang="en-US" sz="1050" dirty="0">
                  <a:solidFill>
                    <a:schemeClr val="tx1"/>
                  </a:solidFill>
                </a:rPr>
                <a:t>, Russia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2039304" y="1235922"/>
            <a:ext cx="1689973" cy="3420195"/>
            <a:chOff x="343333" y="1278804"/>
            <a:chExt cx="1792576" cy="3420195"/>
          </a:xfrm>
        </p:grpSpPr>
        <p:sp>
          <p:nvSpPr>
            <p:cNvPr id="134" name="Rectangle 133"/>
            <p:cNvSpPr/>
            <p:nvPr/>
          </p:nvSpPr>
          <p:spPr>
            <a:xfrm>
              <a:off x="343333" y="2162627"/>
              <a:ext cx="1792576" cy="12845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dirty="0"/>
                <a:t> </a:t>
              </a:r>
              <a:endParaRPr lang="en-US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dirty="0" smtClean="0"/>
                <a:t>  </a:t>
              </a:r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dirty="0" smtClean="0"/>
                <a:t>  </a:t>
              </a:r>
              <a:r>
                <a:rPr lang="en-US" sz="1200" dirty="0" err="1" smtClean="0"/>
                <a:t>Nastassia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Kiseleva</a:t>
              </a: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dirty="0"/>
                <a:t> </a:t>
              </a:r>
              <a:r>
                <a:rPr lang="en-US" dirty="0" smtClean="0"/>
                <a:t>   </a:t>
              </a:r>
              <a:r>
                <a:rPr lang="en-US" sz="1050" dirty="0" smtClean="0"/>
                <a:t>Minsk</a:t>
              </a:r>
              <a:r>
                <a:rPr lang="en-US" sz="1050" dirty="0"/>
                <a:t>, Belarus</a:t>
              </a:r>
              <a:endParaRPr lang="en-US" sz="105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dirty="0"/>
            </a:p>
          </p:txBody>
        </p:sp>
        <p:sp>
          <p:nvSpPr>
            <p:cNvPr id="129" name="Isosceles Triangle 128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46339" y="3482546"/>
              <a:ext cx="1786565" cy="1216453"/>
            </a:xfrm>
            <a:prstGeom prst="rect">
              <a:avLst/>
            </a:prstGeom>
            <a:solidFill>
              <a:srgbClr val="4645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dirty="0" err="1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b="1" dirty="0" err="1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b="1" dirty="0" err="1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b="1" dirty="0" smtClean="0"/>
                <a:t>   Martin </a:t>
              </a:r>
              <a:r>
                <a:rPr lang="en-US" sz="1200" b="1" dirty="0" err="1" smtClean="0"/>
                <a:t>Naumann</a:t>
              </a: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050" dirty="0" smtClean="0"/>
                <a:t>   Zurich</a:t>
              </a:r>
              <a:r>
                <a:rPr lang="en-US" sz="1050" dirty="0"/>
                <a:t>, Switzerland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770196" y="1244169"/>
            <a:ext cx="1666745" cy="3420195"/>
            <a:chOff x="364965" y="1278804"/>
            <a:chExt cx="1767938" cy="3420195"/>
          </a:xfrm>
        </p:grpSpPr>
        <p:sp>
          <p:nvSpPr>
            <p:cNvPr id="143" name="Rectangle 142"/>
            <p:cNvSpPr/>
            <p:nvPr/>
          </p:nvSpPr>
          <p:spPr>
            <a:xfrm>
              <a:off x="364966" y="2154379"/>
              <a:ext cx="1757023" cy="1284597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dirty="0" smtClean="0"/>
                <a:t>   Konstantin </a:t>
              </a:r>
              <a:r>
                <a:rPr lang="en-US" sz="1200" dirty="0" err="1" smtClean="0"/>
                <a:t>Leyer</a:t>
              </a: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dirty="0"/>
                <a:t> </a:t>
              </a:r>
              <a:r>
                <a:rPr lang="en-US" sz="1200" dirty="0" smtClean="0"/>
                <a:t>      </a:t>
              </a:r>
              <a:r>
                <a:rPr lang="en-US" sz="1050" dirty="0" smtClean="0"/>
                <a:t>Minsk, Belarus</a:t>
              </a:r>
              <a:endParaRPr lang="en-US" sz="1050" dirty="0"/>
            </a:p>
          </p:txBody>
        </p:sp>
        <p:sp>
          <p:nvSpPr>
            <p:cNvPr id="138" name="Isosceles Triangle 137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64965" y="3482546"/>
              <a:ext cx="1767938" cy="1216453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b="1" dirty="0" smtClean="0"/>
                <a:t>  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Andrey 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Listochkin</a:t>
              </a:r>
              <a:endParaRPr lang="en-US" sz="1200" b="1" dirty="0" smtClean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050" dirty="0" smtClean="0">
                  <a:solidFill>
                    <a:schemeClr val="tx1"/>
                  </a:solidFill>
                </a:rPr>
                <a:t>        Kiev</a:t>
              </a:r>
              <a:r>
                <a:rPr lang="en-US" sz="1050" dirty="0">
                  <a:solidFill>
                    <a:schemeClr val="tx1"/>
                  </a:solidFill>
                </a:rPr>
                <a:t>, Ukraine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300207" y="872836"/>
            <a:ext cx="1689972" cy="1196753"/>
          </a:xfrm>
          <a:prstGeom prst="rect">
            <a:avLst/>
          </a:prstGeom>
          <a:solidFill>
            <a:srgbClr val="39C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b="1" dirty="0" smtClean="0"/>
              <a:t> </a:t>
            </a: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b="1" dirty="0" smtClean="0"/>
              <a:t>  </a:t>
            </a:r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200" b="1" dirty="0" smtClean="0">
                <a:solidFill>
                  <a:schemeClr val="tx1"/>
                </a:solidFill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</a:rPr>
              <a:t>Kseniya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Koltun</a:t>
            </a:r>
            <a:endParaRPr lang="en-US" sz="1200" dirty="0" smtClean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dirty="0" smtClean="0">
                <a:solidFill>
                  <a:schemeClr val="tx1"/>
                </a:solidFill>
              </a:rPr>
              <a:t>     </a:t>
            </a:r>
            <a:r>
              <a:rPr lang="en-US" sz="1050" dirty="0" smtClean="0">
                <a:solidFill>
                  <a:schemeClr val="tx1"/>
                </a:solidFill>
              </a:rPr>
              <a:t>Minsk</a:t>
            </a:r>
            <a:r>
              <a:rPr lang="en-US" sz="1050" dirty="0">
                <a:solidFill>
                  <a:schemeClr val="tx1"/>
                </a:solidFill>
              </a:rPr>
              <a:t>, Belarus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0197" y="872836"/>
            <a:ext cx="1665464" cy="1203338"/>
          </a:xfrm>
          <a:prstGeom prst="rect">
            <a:avLst/>
          </a:prstGeom>
          <a:solidFill>
            <a:srgbClr val="39C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endParaRPr lang="ru-RU" sz="1200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sz="1200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sz="1200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sz="1200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ru-RU" sz="1200" b="1" dirty="0" smtClean="0"/>
              <a:t>  </a:t>
            </a:r>
            <a:r>
              <a:rPr lang="en-US" sz="1200" b="1" dirty="0" smtClean="0">
                <a:solidFill>
                  <a:schemeClr val="tx1"/>
                </a:solidFill>
              </a:rPr>
              <a:t>Ingvar </a:t>
            </a:r>
            <a:r>
              <a:rPr lang="en-US" sz="1200" b="1" dirty="0" err="1" smtClean="0">
                <a:solidFill>
                  <a:schemeClr val="tx1"/>
                </a:solidFill>
              </a:rPr>
              <a:t>Stepanyan</a:t>
            </a:r>
            <a:endParaRPr lang="ru-RU" sz="1200" b="1" dirty="0" smtClean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050" dirty="0" smtClean="0">
                <a:solidFill>
                  <a:schemeClr val="tx1"/>
                </a:solidFill>
              </a:rPr>
              <a:t>London</a:t>
            </a:r>
            <a:r>
              <a:rPr lang="en-US" sz="1050" dirty="0">
                <a:solidFill>
                  <a:schemeClr val="tx1"/>
                </a:solidFill>
              </a:rPr>
              <a:t>, United Kingdom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5473603" y="1233487"/>
            <a:ext cx="1689973" cy="3420195"/>
            <a:chOff x="343333" y="1278804"/>
            <a:chExt cx="1792576" cy="3420195"/>
          </a:xfrm>
        </p:grpSpPr>
        <p:sp>
          <p:nvSpPr>
            <p:cNvPr id="52" name="Rectangle 51"/>
            <p:cNvSpPr/>
            <p:nvPr/>
          </p:nvSpPr>
          <p:spPr>
            <a:xfrm>
              <a:off x="343333" y="2162627"/>
              <a:ext cx="1792576" cy="12845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ru-RU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ru-RU" sz="1200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ru-RU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ru-RU" sz="1200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ru-RU" sz="1200" dirty="0"/>
                <a:t> </a:t>
              </a:r>
              <a:r>
                <a:rPr lang="ru-RU" sz="1200" dirty="0" smtClean="0"/>
                <a:t> </a:t>
              </a: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dirty="0"/>
                <a:t> </a:t>
              </a:r>
              <a:r>
                <a:rPr lang="en-US" sz="1200" dirty="0" smtClean="0"/>
                <a:t> Michael Bodnarchuk</a:t>
              </a:r>
              <a:endParaRPr lang="ru-RU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ru-RU" sz="1050" dirty="0" smtClean="0"/>
                <a:t>      </a:t>
              </a:r>
              <a:r>
                <a:rPr lang="en-US" sz="1050" dirty="0" smtClean="0"/>
                <a:t>    Kiev, Ukraine</a:t>
              </a:r>
              <a:endParaRPr lang="ru-RU" sz="105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ru-RU" sz="1200" dirty="0"/>
                <a:t> </a:t>
              </a:r>
              <a:r>
                <a:rPr lang="ru-RU" sz="1200" dirty="0" smtClean="0"/>
                <a:t>      </a:t>
              </a:r>
              <a:endParaRPr lang="en-US" sz="1200" dirty="0"/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46339" y="3482546"/>
              <a:ext cx="1786565" cy="1216453"/>
            </a:xfrm>
            <a:prstGeom prst="rect">
              <a:avLst/>
            </a:prstGeom>
            <a:solidFill>
              <a:srgbClr val="4645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b="1" dirty="0"/>
                <a:t> </a:t>
              </a:r>
              <a:r>
                <a:rPr lang="en-US" sz="1200" b="1" dirty="0" smtClean="0"/>
                <a:t>     </a:t>
              </a:r>
              <a:r>
                <a:rPr lang="en-US" sz="1200" b="1" dirty="0" err="1" smtClean="0"/>
                <a:t>Ilja</a:t>
              </a:r>
              <a:r>
                <a:rPr lang="en-US" sz="1200" b="1" dirty="0" smtClean="0"/>
                <a:t> </a:t>
              </a:r>
              <a:r>
                <a:rPr lang="en-US" sz="1200" b="1" dirty="0" err="1" smtClean="0"/>
                <a:t>Satchok</a:t>
              </a: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dirty="0" smtClean="0"/>
                <a:t>     </a:t>
              </a:r>
              <a:r>
                <a:rPr lang="en-US" sz="1050" dirty="0" smtClean="0"/>
                <a:t>Minsk</a:t>
              </a:r>
              <a:r>
                <a:rPr lang="en-US" sz="1050" dirty="0"/>
                <a:t>, Belarus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198396" y="1233486"/>
            <a:ext cx="1666745" cy="3420195"/>
            <a:chOff x="364965" y="1278804"/>
            <a:chExt cx="1767938" cy="3420195"/>
          </a:xfrm>
        </p:grpSpPr>
        <p:sp>
          <p:nvSpPr>
            <p:cNvPr id="61" name="Rectangle 60"/>
            <p:cNvSpPr/>
            <p:nvPr/>
          </p:nvSpPr>
          <p:spPr>
            <a:xfrm>
              <a:off x="364966" y="2154379"/>
              <a:ext cx="1757023" cy="1284597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  Seth Thompson</a:t>
              </a:r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000" dirty="0">
                  <a:solidFill>
                    <a:schemeClr val="tx1"/>
                  </a:solidFill>
                </a:rPr>
                <a:t>San Francisco, California</a:t>
              </a:r>
            </a:p>
          </p:txBody>
        </p:sp>
        <p:sp>
          <p:nvSpPr>
            <p:cNvPr id="62" name="Isosceles Triangle 61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64965" y="3482546"/>
              <a:ext cx="1767938" cy="1216453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dirty="0" smtClean="0">
                  <a:solidFill>
                    <a:schemeClr val="tx1"/>
                  </a:solidFill>
                </a:rPr>
                <a:t>Alexander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Gerasimov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dirty="0" smtClean="0">
                  <a:solidFill>
                    <a:schemeClr val="tx1"/>
                  </a:solidFill>
                </a:rPr>
                <a:t>       </a:t>
              </a:r>
              <a:r>
                <a:rPr lang="en-US" sz="1050" dirty="0" smtClean="0">
                  <a:solidFill>
                    <a:schemeClr val="tx1"/>
                  </a:solidFill>
                </a:rPr>
                <a:t>Minsk</a:t>
              </a:r>
              <a:r>
                <a:rPr lang="en-US" sz="1050" dirty="0">
                  <a:solidFill>
                    <a:schemeClr val="tx1"/>
                  </a:solidFill>
                </a:rPr>
                <a:t>, Belarus</a:t>
              </a: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7194762" y="870401"/>
            <a:ext cx="1656455" cy="1195090"/>
          </a:xfrm>
          <a:prstGeom prst="rect">
            <a:avLst/>
          </a:prstGeom>
          <a:solidFill>
            <a:srgbClr val="39C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200" b="1" dirty="0" smtClean="0">
                <a:solidFill>
                  <a:schemeClr val="tx1"/>
                </a:solidFill>
              </a:rPr>
              <a:t>   Vladimir </a:t>
            </a:r>
            <a:r>
              <a:rPr lang="en-US" sz="1200" b="1" dirty="0" err="1" smtClean="0">
                <a:solidFill>
                  <a:schemeClr val="tx1"/>
                </a:solidFill>
              </a:rPr>
              <a:t>Petriko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050" dirty="0" smtClean="0">
                <a:solidFill>
                  <a:schemeClr val="tx1"/>
                </a:solidFill>
              </a:rPr>
              <a:t>      Minsk</a:t>
            </a:r>
            <a:r>
              <a:rPr lang="en-US" sz="1050" dirty="0">
                <a:solidFill>
                  <a:schemeClr val="tx1"/>
                </a:solidFill>
              </a:rPr>
              <a:t>, Belarus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047705" y="870400"/>
            <a:ext cx="1689973" cy="121402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endParaRPr lang="ru-RU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ru-RU" sz="1200" b="1" dirty="0" smtClean="0"/>
              <a:t>   </a:t>
            </a:r>
            <a:r>
              <a:rPr lang="en-US" sz="1200" b="1" dirty="0" err="1" smtClean="0"/>
              <a:t>Vitaly</a:t>
            </a:r>
            <a:r>
              <a:rPr lang="en-US" sz="1200" b="1" dirty="0" smtClean="0"/>
              <a:t> Friedman</a:t>
            </a:r>
            <a:endParaRPr lang="ru-RU" sz="1200" b="1" dirty="0" smtClean="0"/>
          </a:p>
          <a:p>
            <a:r>
              <a:rPr lang="ru-RU" sz="1050" dirty="0" smtClean="0"/>
              <a:t>    </a:t>
            </a:r>
            <a:r>
              <a:rPr lang="en-US" sz="1050" dirty="0" smtClean="0"/>
              <a:t>Freiburg</a:t>
            </a:r>
            <a:r>
              <a:rPr lang="en-US" sz="1050" dirty="0"/>
              <a:t>, Germany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5476437" y="867521"/>
            <a:ext cx="1689973" cy="1216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200" dirty="0" smtClean="0"/>
              <a:t>  </a:t>
            </a:r>
            <a:r>
              <a:rPr lang="en-US" sz="1200" dirty="0" err="1" smtClean="0"/>
              <a:t>Vsevolod</a:t>
            </a:r>
            <a:r>
              <a:rPr lang="en-US" sz="1200" dirty="0" smtClean="0"/>
              <a:t> </a:t>
            </a:r>
            <a:r>
              <a:rPr lang="en-US" sz="1200" dirty="0" err="1" smtClean="0"/>
              <a:t>Shmyrov</a:t>
            </a:r>
            <a:endParaRPr lang="en-US" sz="1200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050" dirty="0" smtClean="0"/>
              <a:t>    Vladivostok, Russia</a:t>
            </a:r>
            <a:endParaRPr lang="en-US" sz="10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0" t="700" r="2189" b="-2211"/>
          <a:stretch/>
        </p:blipFill>
        <p:spPr>
          <a:xfrm>
            <a:off x="2476221" y="912653"/>
            <a:ext cx="748146" cy="770479"/>
          </a:xfrm>
          <a:prstGeom prst="flowChartConnector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94" y="911158"/>
            <a:ext cx="766651" cy="766651"/>
          </a:xfrm>
          <a:prstGeom prst="flowChartConnector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60" y="884820"/>
            <a:ext cx="785628" cy="785628"/>
          </a:xfrm>
          <a:prstGeom prst="flowChartConnector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2" y="2181732"/>
            <a:ext cx="823620" cy="823620"/>
          </a:xfrm>
          <a:prstGeom prst="flowChartConnector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669412" y="920757"/>
            <a:ext cx="749691" cy="749691"/>
          </a:xfrm>
          <a:prstGeom prst="flowChartConnector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08009" y="2417862"/>
            <a:ext cx="417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r>
              <a:rPr lang="en-US" sz="1200" dirty="0" smtClean="0">
                <a:solidFill>
                  <a:srgbClr val="444444"/>
                </a:solidFill>
              </a:rPr>
              <a:t>     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60" y="2181732"/>
            <a:ext cx="872148" cy="813528"/>
          </a:xfrm>
          <a:prstGeom prst="flowChartConnector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33" y="2148634"/>
            <a:ext cx="893551" cy="893551"/>
          </a:xfrm>
          <a:prstGeom prst="flowChartConnector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8" y="3466329"/>
            <a:ext cx="758074" cy="758074"/>
          </a:xfrm>
          <a:prstGeom prst="flowChartConnector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82" y="3468245"/>
            <a:ext cx="787385" cy="787385"/>
          </a:xfrm>
          <a:prstGeom prst="flowChartConnector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00" y="3464850"/>
            <a:ext cx="759553" cy="759553"/>
          </a:xfrm>
          <a:prstGeom prst="flowChartConnector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79" y="3447911"/>
            <a:ext cx="818728" cy="776492"/>
          </a:xfrm>
          <a:prstGeom prst="flowChartConnector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518" y="3450567"/>
            <a:ext cx="773835" cy="773835"/>
          </a:xfrm>
          <a:prstGeom prst="flowChartConnector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00" y="2145983"/>
            <a:ext cx="881868" cy="871981"/>
          </a:xfrm>
          <a:prstGeom prst="flowChartConnector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8" y="904599"/>
            <a:ext cx="749311" cy="764003"/>
          </a:xfrm>
          <a:prstGeom prst="flowChartConnector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24" y="2158004"/>
            <a:ext cx="891542" cy="89154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1634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RSConf2016</a:t>
            </a:r>
            <a:r>
              <a:rPr lang="ru-RU" dirty="0" smtClean="0"/>
              <a:t>: </a:t>
            </a:r>
            <a:r>
              <a:rPr lang="en-US" dirty="0" smtClean="0"/>
              <a:t>Oscars for Speakers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08009" y="2417862"/>
            <a:ext cx="417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r>
              <a:rPr lang="en-US" sz="1200" dirty="0" smtClean="0">
                <a:solidFill>
                  <a:srgbClr val="444444"/>
                </a:solidFill>
              </a:rPr>
              <a:t>    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11852" r="26049"/>
          <a:stretch/>
        </p:blipFill>
        <p:spPr>
          <a:xfrm>
            <a:off x="6111831" y="779642"/>
            <a:ext cx="2733781" cy="3319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7" y="875645"/>
            <a:ext cx="4691377" cy="3127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3" t="12756" r="27191"/>
          <a:stretch/>
        </p:blipFill>
        <p:spPr>
          <a:xfrm>
            <a:off x="3915419" y="1741507"/>
            <a:ext cx="2655841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RSConf2016</a:t>
            </a:r>
            <a:r>
              <a:rPr lang="ru-RU" dirty="0" smtClean="0"/>
              <a:t>: </a:t>
            </a:r>
            <a:r>
              <a:rPr lang="en-US" b="1" dirty="0">
                <a:solidFill>
                  <a:srgbClr val="444444"/>
                </a:solidFill>
              </a:rPr>
              <a:t>Participants</a:t>
            </a:r>
          </a:p>
        </p:txBody>
      </p:sp>
      <p:sp>
        <p:nvSpPr>
          <p:cNvPr id="12" name="Text Placeholder 55"/>
          <p:cNvSpPr txBox="1">
            <a:spLocks noGrp="1"/>
          </p:cNvSpPr>
          <p:nvPr>
            <p:ph idx="1"/>
          </p:nvPr>
        </p:nvSpPr>
        <p:spPr>
          <a:xfrm>
            <a:off x="360363" y="1079898"/>
            <a:ext cx="4111884" cy="3109716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4800" b="1" dirty="0" smtClean="0">
              <a:solidFill>
                <a:srgbClr val="444444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 smtClean="0">
                <a:solidFill>
                  <a:srgbClr val="444444"/>
                </a:solidFill>
                <a:latin typeface="+mn-lt"/>
              </a:rPr>
              <a:t>Participants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 smtClean="0">
                <a:solidFill>
                  <a:srgbClr val="444444"/>
                </a:solidFill>
                <a:latin typeface="+mn-lt"/>
              </a:rPr>
              <a:t>      400+</a:t>
            </a:r>
          </a:p>
          <a:p>
            <a:pPr>
              <a:lnSpc>
                <a:spcPct val="100000"/>
              </a:lnSpc>
            </a:pPr>
            <a:endParaRPr lang="en-US" sz="48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6" name="Text Placeholder 55"/>
          <p:cNvSpPr txBox="1">
            <a:spLocks/>
          </p:cNvSpPr>
          <p:nvPr/>
        </p:nvSpPr>
        <p:spPr>
          <a:xfrm>
            <a:off x="4926059" y="1079898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 Belarus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7" name="Text Placeholder 55"/>
          <p:cNvSpPr txBox="1">
            <a:spLocks/>
          </p:cNvSpPr>
          <p:nvPr/>
        </p:nvSpPr>
        <p:spPr>
          <a:xfrm>
            <a:off x="4926059" y="1710040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  Russia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8" name="Text Placeholder 55"/>
          <p:cNvSpPr txBox="1">
            <a:spLocks/>
          </p:cNvSpPr>
          <p:nvPr/>
        </p:nvSpPr>
        <p:spPr>
          <a:xfrm>
            <a:off x="4926059" y="2384996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Ukraine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11" name="Text Placeholder 55"/>
          <p:cNvSpPr txBox="1">
            <a:spLocks/>
          </p:cNvSpPr>
          <p:nvPr/>
        </p:nvSpPr>
        <p:spPr>
          <a:xfrm>
            <a:off x="4926059" y="3059952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 Poland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13" name="Text Placeholder 55"/>
          <p:cNvSpPr txBox="1">
            <a:spLocks/>
          </p:cNvSpPr>
          <p:nvPr/>
        </p:nvSpPr>
        <p:spPr>
          <a:xfrm>
            <a:off x="4926059" y="3690094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Lithuania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66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Satisfaction Survey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59596" y="791110"/>
          <a:ext cx="8390519" cy="385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11" y="2942125"/>
            <a:ext cx="957577" cy="95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68" y="2951695"/>
            <a:ext cx="960000" cy="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8" y="2930316"/>
            <a:ext cx="1383767" cy="115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Feedbacks Statistics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10977" y="1011134"/>
          <a:ext cx="8339138" cy="3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410977" y="707082"/>
          <a:ext cx="4361433" cy="3687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>
            <p:extLst/>
          </p:nvPr>
        </p:nvGraphicFramePr>
        <p:xfrm>
          <a:off x="3731161" y="538798"/>
          <a:ext cx="5595201" cy="4327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097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Speakers` Feedbacks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3" y="780372"/>
            <a:ext cx="5571460" cy="202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00" y="2802344"/>
            <a:ext cx="59150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</a:t>
            </a:r>
            <a:r>
              <a:rPr lang="en-US" dirty="0" err="1"/>
              <a:t>I</a:t>
            </a:r>
            <a:r>
              <a:rPr lang="en-US" dirty="0" err="1" smtClean="0"/>
              <a:t>nsta</a:t>
            </a:r>
            <a:r>
              <a:rPr lang="en-US" dirty="0" smtClean="0"/>
              <a:t> Feedbacks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10977" y="1011134"/>
          <a:ext cx="8339138" cy="3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 b="7821"/>
          <a:stretch/>
        </p:blipFill>
        <p:spPr>
          <a:xfrm>
            <a:off x="72379" y="699227"/>
            <a:ext cx="2877002" cy="4098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2" b="8359"/>
          <a:stretch/>
        </p:blipFill>
        <p:spPr>
          <a:xfrm>
            <a:off x="6164810" y="688882"/>
            <a:ext cx="2869643" cy="4075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5" b="9525"/>
          <a:stretch/>
        </p:blipFill>
        <p:spPr>
          <a:xfrm>
            <a:off x="3090306" y="730014"/>
            <a:ext cx="2905205" cy="40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</a:t>
            </a:r>
            <a:r>
              <a:rPr lang="en-US" dirty="0"/>
              <a:t>T</a:t>
            </a:r>
            <a:r>
              <a:rPr lang="en-US" dirty="0" smtClean="0"/>
              <a:t>witter </a:t>
            </a:r>
            <a:r>
              <a:rPr lang="en-US" dirty="0"/>
              <a:t>F</a:t>
            </a:r>
            <a:r>
              <a:rPr lang="en-US" dirty="0" smtClean="0"/>
              <a:t>eedbacks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10977" y="1011134"/>
          <a:ext cx="8339138" cy="3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1" y="968602"/>
            <a:ext cx="3965346" cy="3425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8604"/>
            <a:ext cx="3942837" cy="3093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33" y="3354015"/>
            <a:ext cx="5058882" cy="1309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3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64" y="211126"/>
            <a:ext cx="3976252" cy="3842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5" y="211126"/>
            <a:ext cx="3525419" cy="38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813621" y="3679850"/>
            <a:ext cx="4339008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X. </a:t>
            </a:r>
            <a:r>
              <a:rPr lang="en-US" smtClean="0">
                <a:latin typeface="Algerian" panose="04020705040A02060702" pitchFamily="82" charset="0"/>
              </a:rPr>
              <a:t>how?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05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www.w3.org/XML/1998/namespace"/>
    <ds:schemaRef ds:uri="http://schemas.microsoft.com/sharepoint/v3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33341</TotalTime>
  <Words>626</Words>
  <Application>Microsoft Office PowerPoint</Application>
  <PresentationFormat>On-screen Show (16:9)</PresentationFormat>
  <Paragraphs>285</Paragraphs>
  <Slides>108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Algerian</vt:lpstr>
      <vt:lpstr>Arial</vt:lpstr>
      <vt:lpstr>Arial Black</vt:lpstr>
      <vt:lpstr>Calibri</vt:lpstr>
      <vt:lpstr>Lucida Grande</vt:lpstr>
      <vt:lpstr>Montserrat</vt:lpstr>
      <vt:lpstr>Trebuchet MS</vt:lpstr>
      <vt:lpstr>Wingdings</vt:lpstr>
      <vt:lpstr>Cover Slides</vt:lpstr>
      <vt:lpstr>PowerPoint Presentation</vt:lpstr>
      <vt:lpstr>Past </vt:lpstr>
      <vt:lpstr>PowerPoint Presentation</vt:lpstr>
      <vt:lpstr>Afterwords</vt:lpstr>
      <vt:lpstr>Community building</vt:lpstr>
      <vt:lpstr>PowerPoint Presentation</vt:lpstr>
      <vt:lpstr>PowerPoint Presentation</vt:lpstr>
      <vt:lpstr>Prologue</vt:lpstr>
      <vt:lpstr>PowerPoint Presentation</vt:lpstr>
      <vt:lpstr>25+ Meetups 60+ Speakers 110+ Talks</vt:lpstr>
      <vt:lpstr>10+ Workshops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I. Birth</vt:lpstr>
      <vt:lpstr>PowerPoint Presentation</vt:lpstr>
      <vt:lpstr>PowerPoint Presentation</vt:lpstr>
      <vt:lpstr>PowerPoint Presentation</vt:lpstr>
      <vt:lpstr>PowerPoint Presentation</vt:lpstr>
      <vt:lpstr>Chapter II. Crew</vt:lpstr>
      <vt:lpstr>RTRS-MLTM, Insider SDK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Budget?</vt:lpstr>
      <vt:lpstr>PowerPoint Presentation</vt:lpstr>
      <vt:lpstr>PowerPoint Presentation</vt:lpstr>
      <vt:lpstr>Budget?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VI. entertainment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Diversity</vt:lpstr>
      <vt:lpstr>Chapter VII.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IIX. RS School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XI. 2018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Dzmitry Varabei</cp:lastModifiedBy>
  <cp:revision>1304</cp:revision>
  <cp:lastPrinted>2014-07-09T13:30:36Z</cp:lastPrinted>
  <dcterms:created xsi:type="dcterms:W3CDTF">2014-07-08T13:27:24Z</dcterms:created>
  <dcterms:modified xsi:type="dcterms:W3CDTF">2017-06-09T12:04:24Z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